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3"/>
  </p:notesMasterIdLst>
  <p:handoutMasterIdLst>
    <p:handoutMasterId r:id="rId74"/>
  </p:handoutMasterIdLst>
  <p:sldIdLst>
    <p:sldId id="257" r:id="rId2"/>
    <p:sldId id="294" r:id="rId3"/>
    <p:sldId id="297" r:id="rId4"/>
    <p:sldId id="463" r:id="rId5"/>
    <p:sldId id="380" r:id="rId6"/>
    <p:sldId id="348" r:id="rId7"/>
    <p:sldId id="336" r:id="rId8"/>
    <p:sldId id="337" r:id="rId9"/>
    <p:sldId id="383" r:id="rId10"/>
    <p:sldId id="387" r:id="rId11"/>
    <p:sldId id="389" r:id="rId12"/>
    <p:sldId id="391" r:id="rId13"/>
    <p:sldId id="448" r:id="rId14"/>
    <p:sldId id="392" r:id="rId15"/>
    <p:sldId id="393" r:id="rId16"/>
    <p:sldId id="394" r:id="rId17"/>
    <p:sldId id="397" r:id="rId18"/>
    <p:sldId id="437" r:id="rId19"/>
    <p:sldId id="449" r:id="rId20"/>
    <p:sldId id="464" r:id="rId21"/>
    <p:sldId id="465" r:id="rId22"/>
    <p:sldId id="466" r:id="rId23"/>
    <p:sldId id="467" r:id="rId24"/>
    <p:sldId id="468" r:id="rId25"/>
    <p:sldId id="469" r:id="rId26"/>
    <p:sldId id="398" r:id="rId27"/>
    <p:sldId id="405" r:id="rId28"/>
    <p:sldId id="406" r:id="rId29"/>
    <p:sldId id="457" r:id="rId30"/>
    <p:sldId id="454" r:id="rId31"/>
    <p:sldId id="455" r:id="rId32"/>
    <p:sldId id="456" r:id="rId33"/>
    <p:sldId id="408" r:id="rId34"/>
    <p:sldId id="409" r:id="rId35"/>
    <p:sldId id="438" r:id="rId36"/>
    <p:sldId id="410" r:id="rId37"/>
    <p:sldId id="411" r:id="rId38"/>
    <p:sldId id="470" r:id="rId39"/>
    <p:sldId id="412" r:id="rId40"/>
    <p:sldId id="413" r:id="rId41"/>
    <p:sldId id="414" r:id="rId42"/>
    <p:sldId id="415" r:id="rId43"/>
    <p:sldId id="459" r:id="rId44"/>
    <p:sldId id="460" r:id="rId45"/>
    <p:sldId id="416" r:id="rId46"/>
    <p:sldId id="461" r:id="rId47"/>
    <p:sldId id="417" r:id="rId48"/>
    <p:sldId id="418" r:id="rId49"/>
    <p:sldId id="419" r:id="rId50"/>
    <p:sldId id="420" r:id="rId51"/>
    <p:sldId id="421" r:id="rId52"/>
    <p:sldId id="440" r:id="rId53"/>
    <p:sldId id="422" r:id="rId54"/>
    <p:sldId id="441" r:id="rId55"/>
    <p:sldId id="424" r:id="rId56"/>
    <p:sldId id="458" r:id="rId57"/>
    <p:sldId id="425" r:id="rId58"/>
    <p:sldId id="443" r:id="rId59"/>
    <p:sldId id="426" r:id="rId60"/>
    <p:sldId id="427" r:id="rId61"/>
    <p:sldId id="444" r:id="rId62"/>
    <p:sldId id="428" r:id="rId63"/>
    <p:sldId id="429" r:id="rId64"/>
    <p:sldId id="430" r:id="rId65"/>
    <p:sldId id="446" r:id="rId66"/>
    <p:sldId id="431" r:id="rId67"/>
    <p:sldId id="447" r:id="rId68"/>
    <p:sldId id="432" r:id="rId69"/>
    <p:sldId id="433" r:id="rId70"/>
    <p:sldId id="434" r:id="rId71"/>
    <p:sldId id="435" r:id="rId7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800080"/>
    <a:srgbClr val="FF3399"/>
    <a:srgbClr val="0066FF"/>
    <a:srgbClr val="FF0000"/>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73" d="100"/>
          <a:sy n="73" d="100"/>
        </p:scale>
        <p:origin x="1083" y="42"/>
      </p:cViewPr>
      <p:guideLst>
        <p:guide orient="horz" pos="2160"/>
        <p:guide pos="288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第十一章 21世纪的管理新思想</a:t>
            </a:r>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hangingPunct="1"/>
            <a:fld id="{9A0DB2DC-4C9A-4742-B13C-FB6460FD3503}" type="slidenum">
              <a:rPr lang="en-US" altLang="zh-CN" sz="1200" dirty="0"/>
              <a:t>‹#›</a:t>
            </a:fld>
            <a:endParaRPr lang="en-US" altLang="zh-CN" sz="1200" dirty="0"/>
          </a:p>
        </p:txBody>
      </p:sp>
    </p:spTree>
    <p:extLst>
      <p:ext uri="{BB962C8B-B14F-4D97-AF65-F5344CB8AC3E}">
        <p14:creationId xmlns:p14="http://schemas.microsoft.com/office/powerpoint/2010/main" val="19802161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第十一章 21世纪的管理新思想</a:t>
            </a:r>
          </a:p>
        </p:txBody>
      </p:sp>
      <p:sp>
        <p:nvSpPr>
          <p:cNvPr id="2765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0900" name="Rectangle 4"/>
          <p:cNvSpPr>
            <a:spLocks noGrp="1" noRot="1" noChangeAspec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765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p>
        </p:txBody>
      </p:sp>
      <p:sp>
        <p:nvSpPr>
          <p:cNvPr id="2765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hangingPunct="1"/>
            <a:fld id="{9A0DB2DC-4C9A-4742-B13C-FB6460FD3503}" type="slidenum">
              <a:rPr lang="en-US" altLang="zh-CN" sz="1200" dirty="0"/>
              <a:t>‹#›</a:t>
            </a:fld>
            <a:endParaRPr lang="en-US" altLang="zh-CN" sz="1200" dirty="0"/>
          </a:p>
        </p:txBody>
      </p:sp>
    </p:spTree>
    <p:extLst>
      <p:ext uri="{BB962C8B-B14F-4D97-AF65-F5344CB8AC3E}">
        <p14:creationId xmlns:p14="http://schemas.microsoft.com/office/powerpoint/2010/main" val="1343673689"/>
      </p:ext>
    </p:extLst>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txBox="1">
            <a:spLocks noGrp="1"/>
          </p:cNvSpPr>
          <p:nvPr>
            <p:ph type="hdr" sz="quarter"/>
          </p:nvPr>
        </p:nvSpPr>
        <p:spPr>
          <a:xfrm>
            <a:off x="0" y="0"/>
            <a:ext cx="2971800" cy="457200"/>
          </a:xfrm>
          <a:prstGeom prst="rect">
            <a:avLst/>
          </a:prstGeom>
          <a:noFill/>
          <a:ln w="9525">
            <a:noFill/>
          </a:ln>
        </p:spPr>
        <p:txBody>
          <a:bodyPr/>
          <a:lstStyle/>
          <a:p>
            <a:pPr lvl="0" eaLnBrk="1" hangingPunct="1"/>
            <a:r>
              <a:rPr lang="en-US" altLang="zh-CN" sz="1200" dirty="0"/>
              <a:t>第十一章 21世纪的管理新思想</a:t>
            </a:r>
          </a:p>
        </p:txBody>
      </p:sp>
      <p:sp>
        <p:nvSpPr>
          <p:cNvPr id="81923"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t>1</a:t>
            </a:fld>
            <a:endParaRPr lang="en-US" altLang="zh-CN" sz="1200" dirty="0"/>
          </a:p>
        </p:txBody>
      </p:sp>
      <p:sp>
        <p:nvSpPr>
          <p:cNvPr id="81924" name="Rectangle 2"/>
          <p:cNvSpPr>
            <a:spLocks noGrp="1" noRot="1" noChangeAspect="1" noTextEdit="1"/>
          </p:cNvSpPr>
          <p:nvPr>
            <p:ph type="sldImg"/>
          </p:nvPr>
        </p:nvSpPr>
        <p:spPr>
          <a:ln/>
        </p:spPr>
      </p:sp>
      <p:sp>
        <p:nvSpPr>
          <p:cNvPr id="81925" name="Rectangle 3"/>
          <p:cNvSpPr>
            <a:spLocks noGrp="1"/>
          </p:cNvSpPr>
          <p:nvPr>
            <p:ph type="body" idx="1"/>
          </p:nvPr>
        </p:nvSpPr>
        <p:spPr>
          <a:ln/>
        </p:spPr>
        <p:txBody>
          <a:bodyPr wrap="square" lIns="91440" tIns="45720" rIns="91440" bIns="45720" anchor="t"/>
          <a:lstStyle/>
          <a:p>
            <a:pPr lvl="0" eaLnBrk="1" hangingPunct="1"/>
            <a:endParaRPr lang="zh-CN" altLang="zh-CN" dirty="0"/>
          </a:p>
        </p:txBody>
      </p:sp>
    </p:spTree>
    <p:extLst>
      <p:ext uri="{BB962C8B-B14F-4D97-AF65-F5344CB8AC3E}">
        <p14:creationId xmlns:p14="http://schemas.microsoft.com/office/powerpoint/2010/main" val="6152271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0"/>
            <a:ext cx="9144000" cy="6858000"/>
            <a:chOff x="0" y="0"/>
            <a:chExt cx="5760" cy="4320"/>
          </a:xfrm>
        </p:grpSpPr>
        <p:sp>
          <p:nvSpPr>
            <p:cNvPr id="2056" name="Rectangle 3"/>
            <p:cNvSpPr/>
            <p:nvPr/>
          </p:nvSpPr>
          <p:spPr>
            <a:xfrm>
              <a:off x="0" y="0"/>
              <a:ext cx="2208" cy="4320"/>
            </a:xfrm>
            <a:prstGeom prst="rect">
              <a:avLst/>
            </a:prstGeom>
            <a:gradFill rotWithShape="0">
              <a:gsLst>
                <a:gs pos="0">
                  <a:schemeClr val="folHlink"/>
                </a:gs>
                <a:gs pos="100000">
                  <a:schemeClr val="bg1"/>
                </a:gs>
              </a:gsLst>
              <a:lin ang="0" scaled="1"/>
              <a:tileRect/>
            </a:gradFill>
            <a:ln w="9525">
              <a:noFill/>
            </a:ln>
          </p:spPr>
          <p:txBody>
            <a:bodyPr wrap="none" anchor="ctr"/>
            <a:lstStyle/>
            <a:p>
              <a:pPr lvl="0" algn="ctr" eaLnBrk="1" hangingPunct="1"/>
              <a:endParaRPr lang="zh-CN" altLang="zh-CN" sz="2400" dirty="0">
                <a:latin typeface="Times New Roman" panose="02020603050405020304" pitchFamily="18" charset="0"/>
              </a:endParaRPr>
            </a:p>
          </p:txBody>
        </p:sp>
        <p:sp>
          <p:nvSpPr>
            <p:cNvPr id="2057" name="Rectangle 4"/>
            <p:cNvSpPr/>
            <p:nvPr/>
          </p:nvSpPr>
          <p:spPr>
            <a:xfrm>
              <a:off x="1081" y="1065"/>
              <a:ext cx="4679" cy="1596"/>
            </a:xfrm>
            <a:prstGeom prst="rect">
              <a:avLst/>
            </a:prstGeom>
            <a:solidFill>
              <a:schemeClr val="bg2"/>
            </a:solidFill>
            <a:ln w="9525">
              <a:noFill/>
            </a:ln>
          </p:spPr>
          <p:txBody>
            <a:bodyPr/>
            <a:lstStyle/>
            <a:p>
              <a:pPr lvl="0" eaLnBrk="1" hangingPunct="1"/>
              <a:endParaRPr lang="zh-CN" altLang="zh-CN" sz="2400" dirty="0">
                <a:latin typeface="Times New Roman" panose="02020603050405020304" pitchFamily="18" charset="0"/>
              </a:endParaRPr>
            </a:p>
          </p:txBody>
        </p:sp>
        <p:grpSp>
          <p:nvGrpSpPr>
            <p:cNvPr id="2058" name="Group 5"/>
            <p:cNvGrpSpPr/>
            <p:nvPr/>
          </p:nvGrpSpPr>
          <p:grpSpPr>
            <a:xfrm>
              <a:off x="0" y="672"/>
              <a:ext cx="1806" cy="1989"/>
              <a:chOff x="0" y="672"/>
              <a:chExt cx="1806" cy="1989"/>
            </a:xfrm>
          </p:grpSpPr>
          <p:sp>
            <p:nvSpPr>
              <p:cNvPr id="2059" name="Rectangle 6"/>
              <p:cNvSpPr/>
              <p:nvPr userDrawn="1"/>
            </p:nvSpPr>
            <p:spPr>
              <a:xfrm>
                <a:off x="361" y="2257"/>
                <a:ext cx="363" cy="404"/>
              </a:xfrm>
              <a:prstGeom prst="rect">
                <a:avLst/>
              </a:prstGeom>
              <a:solidFill>
                <a:schemeClr val="accent2"/>
              </a:solidFill>
              <a:ln w="9525">
                <a:noFill/>
              </a:ln>
            </p:spPr>
            <p:txBody>
              <a:bodyPr/>
              <a:lstStyle/>
              <a:p>
                <a:pPr lvl="0" eaLnBrk="1" hangingPunct="1"/>
                <a:endParaRPr lang="zh-CN" altLang="zh-CN" sz="2400" dirty="0">
                  <a:latin typeface="Times New Roman" panose="02020603050405020304" pitchFamily="18" charset="0"/>
                </a:endParaRPr>
              </a:p>
            </p:txBody>
          </p:sp>
          <p:sp>
            <p:nvSpPr>
              <p:cNvPr id="2060" name="Rectangle 7"/>
              <p:cNvSpPr/>
              <p:nvPr userDrawn="1"/>
            </p:nvSpPr>
            <p:spPr>
              <a:xfrm>
                <a:off x="1081" y="1065"/>
                <a:ext cx="362" cy="405"/>
              </a:xfrm>
              <a:prstGeom prst="rect">
                <a:avLst/>
              </a:prstGeom>
              <a:solidFill>
                <a:schemeClr val="folHlink"/>
              </a:solidFill>
              <a:ln w="9525">
                <a:noFill/>
              </a:ln>
            </p:spPr>
            <p:txBody>
              <a:bodyPr/>
              <a:lstStyle/>
              <a:p>
                <a:pPr lvl="0" eaLnBrk="1" hangingPunct="1"/>
                <a:endParaRPr lang="zh-CN" altLang="zh-CN" sz="2400" dirty="0">
                  <a:latin typeface="Times New Roman" panose="02020603050405020304" pitchFamily="18" charset="0"/>
                </a:endParaRPr>
              </a:p>
            </p:txBody>
          </p:sp>
          <p:sp>
            <p:nvSpPr>
              <p:cNvPr id="2061" name="Rectangle 8"/>
              <p:cNvSpPr/>
              <p:nvPr userDrawn="1"/>
            </p:nvSpPr>
            <p:spPr>
              <a:xfrm>
                <a:off x="1437" y="672"/>
                <a:ext cx="369" cy="400"/>
              </a:xfrm>
              <a:prstGeom prst="rect">
                <a:avLst/>
              </a:prstGeom>
              <a:solidFill>
                <a:schemeClr val="folHlink"/>
              </a:solidFill>
              <a:ln w="9525">
                <a:noFill/>
              </a:ln>
            </p:spPr>
            <p:txBody>
              <a:bodyPr/>
              <a:lstStyle/>
              <a:p>
                <a:pPr lvl="0" eaLnBrk="1" hangingPunct="1"/>
                <a:endParaRPr lang="zh-CN" altLang="zh-CN" sz="2400" dirty="0">
                  <a:latin typeface="Times New Roman" panose="02020603050405020304" pitchFamily="18" charset="0"/>
                </a:endParaRPr>
              </a:p>
            </p:txBody>
          </p:sp>
          <p:sp>
            <p:nvSpPr>
              <p:cNvPr id="2062" name="Rectangle 9"/>
              <p:cNvSpPr/>
              <p:nvPr userDrawn="1"/>
            </p:nvSpPr>
            <p:spPr>
              <a:xfrm>
                <a:off x="719" y="2257"/>
                <a:ext cx="368" cy="404"/>
              </a:xfrm>
              <a:prstGeom prst="rect">
                <a:avLst/>
              </a:prstGeom>
              <a:solidFill>
                <a:schemeClr val="bg2"/>
              </a:solidFill>
              <a:ln w="9525">
                <a:noFill/>
              </a:ln>
            </p:spPr>
            <p:txBody>
              <a:bodyPr/>
              <a:lstStyle/>
              <a:p>
                <a:pPr lvl="0" eaLnBrk="1" hangingPunct="1"/>
                <a:endParaRPr lang="zh-CN" altLang="zh-CN" sz="2400" dirty="0">
                  <a:latin typeface="Times New Roman" panose="02020603050405020304" pitchFamily="18" charset="0"/>
                </a:endParaRPr>
              </a:p>
            </p:txBody>
          </p:sp>
          <p:sp>
            <p:nvSpPr>
              <p:cNvPr id="2063" name="Rectangle 10"/>
              <p:cNvSpPr/>
              <p:nvPr userDrawn="1"/>
            </p:nvSpPr>
            <p:spPr>
              <a:xfrm>
                <a:off x="1437" y="1065"/>
                <a:ext cx="369" cy="405"/>
              </a:xfrm>
              <a:prstGeom prst="rect">
                <a:avLst/>
              </a:prstGeom>
              <a:solidFill>
                <a:schemeClr val="accent2"/>
              </a:solidFill>
              <a:ln w="9525">
                <a:noFill/>
              </a:ln>
            </p:spPr>
            <p:txBody>
              <a:bodyPr/>
              <a:lstStyle/>
              <a:p>
                <a:pPr lvl="0" eaLnBrk="1" hangingPunct="1"/>
                <a:endParaRPr lang="zh-CN" altLang="zh-CN" sz="2400" dirty="0">
                  <a:latin typeface="Times New Roman" panose="02020603050405020304" pitchFamily="18" charset="0"/>
                </a:endParaRPr>
              </a:p>
            </p:txBody>
          </p:sp>
          <p:sp>
            <p:nvSpPr>
              <p:cNvPr id="2064" name="Rectangle 11"/>
              <p:cNvSpPr/>
              <p:nvPr userDrawn="1"/>
            </p:nvSpPr>
            <p:spPr>
              <a:xfrm>
                <a:off x="719" y="1464"/>
                <a:ext cx="368" cy="399"/>
              </a:xfrm>
              <a:prstGeom prst="rect">
                <a:avLst/>
              </a:prstGeom>
              <a:solidFill>
                <a:schemeClr val="folHlink"/>
              </a:solidFill>
              <a:ln w="9525">
                <a:noFill/>
              </a:ln>
            </p:spPr>
            <p:txBody>
              <a:bodyPr/>
              <a:lstStyle/>
              <a:p>
                <a:pPr lvl="0" eaLnBrk="1" hangingPunct="1"/>
                <a:endParaRPr lang="zh-CN" altLang="zh-CN" sz="2400" dirty="0">
                  <a:latin typeface="Times New Roman" panose="02020603050405020304" pitchFamily="18" charset="0"/>
                </a:endParaRPr>
              </a:p>
            </p:txBody>
          </p:sp>
          <p:sp>
            <p:nvSpPr>
              <p:cNvPr id="2065" name="Rectangle 12"/>
              <p:cNvSpPr/>
              <p:nvPr userDrawn="1"/>
            </p:nvSpPr>
            <p:spPr>
              <a:xfrm>
                <a:off x="0" y="1464"/>
                <a:ext cx="367" cy="399"/>
              </a:xfrm>
              <a:prstGeom prst="rect">
                <a:avLst/>
              </a:prstGeom>
              <a:solidFill>
                <a:schemeClr val="bg2"/>
              </a:solidFill>
              <a:ln w="9525">
                <a:noFill/>
              </a:ln>
            </p:spPr>
            <p:txBody>
              <a:bodyPr/>
              <a:lstStyle/>
              <a:p>
                <a:pPr lvl="0" eaLnBrk="1" hangingPunct="1"/>
                <a:endParaRPr lang="zh-CN" altLang="zh-CN" sz="2400" dirty="0">
                  <a:latin typeface="Times New Roman" panose="02020603050405020304" pitchFamily="18" charset="0"/>
                </a:endParaRPr>
              </a:p>
            </p:txBody>
          </p:sp>
          <p:sp>
            <p:nvSpPr>
              <p:cNvPr id="2066" name="Rectangle 13"/>
              <p:cNvSpPr/>
              <p:nvPr userDrawn="1"/>
            </p:nvSpPr>
            <p:spPr>
              <a:xfrm>
                <a:off x="1081" y="1464"/>
                <a:ext cx="362" cy="399"/>
              </a:xfrm>
              <a:prstGeom prst="rect">
                <a:avLst/>
              </a:prstGeom>
              <a:solidFill>
                <a:schemeClr val="accent2"/>
              </a:solidFill>
              <a:ln w="9525">
                <a:noFill/>
              </a:ln>
            </p:spPr>
            <p:txBody>
              <a:bodyPr/>
              <a:lstStyle/>
              <a:p>
                <a:pPr lvl="0" eaLnBrk="1" hangingPunct="1"/>
                <a:endParaRPr lang="zh-CN" altLang="zh-CN" sz="2400" dirty="0">
                  <a:latin typeface="Times New Roman" panose="02020603050405020304" pitchFamily="18" charset="0"/>
                </a:endParaRPr>
              </a:p>
            </p:txBody>
          </p:sp>
          <p:sp>
            <p:nvSpPr>
              <p:cNvPr id="2067" name="Rectangle 14"/>
              <p:cNvSpPr/>
              <p:nvPr userDrawn="1"/>
            </p:nvSpPr>
            <p:spPr>
              <a:xfrm>
                <a:off x="361" y="1857"/>
                <a:ext cx="363" cy="406"/>
              </a:xfrm>
              <a:prstGeom prst="rect">
                <a:avLst/>
              </a:prstGeom>
              <a:solidFill>
                <a:schemeClr val="folHlink"/>
              </a:solidFill>
              <a:ln w="9525">
                <a:noFill/>
              </a:ln>
            </p:spPr>
            <p:txBody>
              <a:bodyPr/>
              <a:lstStyle/>
              <a:p>
                <a:pPr lvl="0" eaLnBrk="1" hangingPunct="1"/>
                <a:endParaRPr lang="zh-CN" altLang="zh-CN" sz="2400" dirty="0">
                  <a:latin typeface="Times New Roman" panose="02020603050405020304" pitchFamily="18" charset="0"/>
                </a:endParaRPr>
              </a:p>
            </p:txBody>
          </p:sp>
          <p:sp>
            <p:nvSpPr>
              <p:cNvPr id="2068" name="Rectangle 15"/>
              <p:cNvSpPr/>
              <p:nvPr userDrawn="1"/>
            </p:nvSpPr>
            <p:spPr>
              <a:xfrm>
                <a:off x="719" y="1857"/>
                <a:ext cx="368" cy="406"/>
              </a:xfrm>
              <a:prstGeom prst="rect">
                <a:avLst/>
              </a:prstGeom>
              <a:solidFill>
                <a:schemeClr val="accent2"/>
              </a:solidFill>
              <a:ln w="9525">
                <a:noFill/>
              </a:ln>
            </p:spPr>
            <p:txBody>
              <a:bodyPr/>
              <a:lstStyle/>
              <a:p>
                <a:pPr lvl="0" eaLnBrk="1" hangingPunct="1"/>
                <a:endParaRPr lang="zh-CN" altLang="zh-CN" sz="2400" dirty="0">
                  <a:latin typeface="Times New Roman" panose="02020603050405020304" pitchFamily="18" charset="0"/>
                </a:endParaRPr>
              </a:p>
            </p:txBody>
          </p:sp>
        </p:grpSp>
      </p:grpSp>
      <p:sp>
        <p:nvSpPr>
          <p:cNvPr id="159763"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pPr lvl="0"/>
            <a:r>
              <a:rPr lang="zh-CN" altLang="en-US" noProof="0"/>
              <a:t>单击此处编辑母版标题样式</a:t>
            </a:r>
          </a:p>
        </p:txBody>
      </p:sp>
      <p:sp>
        <p:nvSpPr>
          <p:cNvPr id="159764" name="Rectangle 20"/>
          <p:cNvSpPr>
            <a:spLocks noGrp="1" noChangeArrowheads="1"/>
          </p:cNvSpPr>
          <p:nvPr>
            <p:ph type="subTitle" idx="1"/>
          </p:nvPr>
        </p:nvSpPr>
        <p:spPr>
          <a:xfrm>
            <a:off x="2971800" y="4267200"/>
            <a:ext cx="6019800" cy="1752600"/>
          </a:xfrm>
        </p:spPr>
        <p:txBody>
          <a:bodyPr/>
          <a:lstStyle>
            <a:lvl1pPr marL="0" indent="0">
              <a:buFont typeface="Wingdings" panose="05000000000000000000" pitchFamily="2" charset="2"/>
              <a:buNone/>
              <a:defRPr sz="3400"/>
            </a:lvl1pPr>
          </a:lstStyle>
          <a:p>
            <a:pPr lvl="0"/>
            <a:r>
              <a:rPr lang="zh-CN" altLang="en-US" noProof="0"/>
              <a:t>单击此处编辑母版副标题样式</a:t>
            </a:r>
          </a:p>
        </p:txBody>
      </p:sp>
      <p:sp>
        <p:nvSpPr>
          <p:cNvPr id="31" name="Rectangle 16"/>
          <p:cNvSpPr>
            <a:spLocks noGrp="1" noChangeArrowheads="1"/>
          </p:cNvSpPr>
          <p:nvPr>
            <p:ph type="dt" sz="half" idx="2"/>
          </p:nvPr>
        </p:nvSpPr>
        <p:spPr bwMode="auto">
          <a:xfrm>
            <a:off x="457200" y="6248400"/>
            <a:ext cx="2133600" cy="4572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Rectangle 17"/>
          <p:cNvSpPr>
            <a:spLocks noGrp="1" noChangeArrowheads="1"/>
          </p:cNvSpPr>
          <p:nvPr>
            <p:ph type="ftr" sz="quarter" idx="3"/>
          </p:nvPr>
        </p:nvSpPr>
        <p:spPr bwMode="auto">
          <a:xfrm>
            <a:off x="3124200" y="6248400"/>
            <a:ext cx="2895600" cy="4572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Rectangle 18"/>
          <p:cNvSpPr>
            <a:spLocks noGrp="1" noChangeArrowheads="1"/>
          </p:cNvSpPr>
          <p:nvPr>
            <p:ph type="sldNum" sz="quarter" idx="4"/>
          </p:nvPr>
        </p:nvSpPr>
        <p:spPr bwMode="auto">
          <a:xfrm>
            <a:off x="6553200" y="6248400"/>
            <a:ext cx="2133600" cy="4572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algn="r"/>
            <a:fld id="{9A0DB2DC-4C9A-4742-B13C-FB6460FD3503}" type="slidenum">
              <a:rPr lang="en-US" altLang="zh-CN" dirty="0">
                <a:latin typeface="Arial Black" panose="020B0A04020102020204" pitchFamily="34" charset="0"/>
              </a:rPr>
              <a:t>‹#›</a:t>
            </a:fld>
            <a:endParaRPr lang="en-US" altLang="zh-CN" dirty="0">
              <a:latin typeface="Arial Black" panose="020B0A040201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lstStyle/>
          <a:p>
            <a:pPr lvl="0" eaLnBrk="1" hangingPunct="1"/>
            <a:fld id="{9A0DB2DC-4C9A-4742-B13C-FB6460FD3503}" type="slidenum">
              <a:rPr lang="en-US" altLang="zh-CN" dirty="0"/>
              <a:t>‹#›</a:t>
            </a:fld>
            <a:endParaRPr lang="en-US" altLang="zh-CN" dirty="0"/>
          </a:p>
        </p:txBody>
      </p:sp>
      <p:sp>
        <p:nvSpPr>
          <p:cNvPr id="6" name="日期占位符 5"/>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lstStyle/>
          <a:p>
            <a:pPr lvl="0" eaLnBrk="1" hangingPunct="1"/>
            <a:fld id="{9A0DB2DC-4C9A-4742-B13C-FB6460FD3503}" type="slidenum">
              <a:rPr lang="en-US" altLang="zh-CN" dirty="0"/>
              <a:t>‹#›</a:t>
            </a:fld>
            <a:endParaRPr lang="en-US" altLang="zh-CN" dirty="0"/>
          </a:p>
        </p:txBody>
      </p:sp>
      <p:sp>
        <p:nvSpPr>
          <p:cNvPr id="6" name="日期占位符 5"/>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lstStyle/>
          <a:p>
            <a:pPr lvl="0" eaLnBrk="1" hangingPunct="1"/>
            <a:fld id="{9A0DB2DC-4C9A-4742-B13C-FB6460FD3503}" type="slidenum">
              <a:rPr lang="en-US" altLang="zh-CN" dirty="0"/>
              <a:t>‹#›</a:t>
            </a:fld>
            <a:endParaRPr lang="en-US" altLang="zh-CN" dirty="0"/>
          </a:p>
        </p:txBody>
      </p:sp>
      <p:sp>
        <p:nvSpPr>
          <p:cNvPr id="6" name="日期占位符 5"/>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lstStyle/>
          <a:p>
            <a:pPr lvl="0" eaLnBrk="1" hangingPunct="1"/>
            <a:fld id="{9A0DB2DC-4C9A-4742-B13C-FB6460FD3503}" type="slidenum">
              <a:rPr lang="en-US" altLang="zh-CN" dirty="0"/>
              <a:t>‹#›</a:t>
            </a:fld>
            <a:endParaRPr lang="en-US" altLang="zh-CN" dirty="0"/>
          </a:p>
        </p:txBody>
      </p:sp>
      <p:sp>
        <p:nvSpPr>
          <p:cNvPr id="6" name="日期占位符 5"/>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1"/>
          </p:nvPr>
        </p:nvSpPr>
        <p:spPr/>
        <p:txBody>
          <a:bodyPr/>
          <a:lstStyle/>
          <a:p>
            <a:pPr lvl="0" eaLnBrk="1" hangingPunct="1"/>
            <a:fld id="{9A0DB2DC-4C9A-4742-B13C-FB6460FD3503}" type="slidenum">
              <a:rPr lang="en-US" altLang="zh-CN" dirty="0"/>
              <a:t>‹#›</a:t>
            </a:fld>
            <a:endParaRPr lang="en-US" altLang="zh-CN" dirty="0"/>
          </a:p>
        </p:txBody>
      </p:sp>
      <p:sp>
        <p:nvSpPr>
          <p:cNvPr id="7" name="日期占位符 6"/>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页脚占位符 6"/>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灯片编号占位符 7"/>
          <p:cNvSpPr>
            <a:spLocks noGrp="1"/>
          </p:cNvSpPr>
          <p:nvPr>
            <p:ph type="sldNum" sz="quarter" idx="11"/>
          </p:nvPr>
        </p:nvSpPr>
        <p:spPr/>
        <p:txBody>
          <a:bodyPr/>
          <a:lstStyle/>
          <a:p>
            <a:pPr lvl="0" eaLnBrk="1" hangingPunct="1"/>
            <a:fld id="{9A0DB2DC-4C9A-4742-B13C-FB6460FD3503}" type="slidenum">
              <a:rPr lang="en-US" altLang="zh-CN" dirty="0"/>
              <a:t>‹#›</a:t>
            </a:fld>
            <a:endParaRPr lang="en-US" altLang="zh-CN" dirty="0"/>
          </a:p>
        </p:txBody>
      </p:sp>
      <p:sp>
        <p:nvSpPr>
          <p:cNvPr id="9" name="日期占位符 8"/>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页脚占位符 2"/>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1"/>
          </p:nvPr>
        </p:nvSpPr>
        <p:spPr/>
        <p:txBody>
          <a:bodyPr/>
          <a:lstStyle/>
          <a:p>
            <a:pPr lvl="0" eaLnBrk="1" hangingPunct="1"/>
            <a:fld id="{9A0DB2DC-4C9A-4742-B13C-FB6460FD3503}" type="slidenum">
              <a:rPr lang="en-US" altLang="zh-CN" dirty="0"/>
              <a:t>‹#›</a:t>
            </a:fld>
            <a:endParaRPr lang="en-US" altLang="zh-CN" dirty="0"/>
          </a:p>
        </p:txBody>
      </p:sp>
      <p:sp>
        <p:nvSpPr>
          <p:cNvPr id="5" name="日期占位符 4"/>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灯片编号占位符 2"/>
          <p:cNvSpPr>
            <a:spLocks noGrp="1"/>
          </p:cNvSpPr>
          <p:nvPr>
            <p:ph type="sldNum" sz="quarter" idx="11"/>
          </p:nvPr>
        </p:nvSpPr>
        <p:spPr/>
        <p:txBody>
          <a:bodyPr/>
          <a:lstStyle/>
          <a:p>
            <a:pPr lvl="0" eaLnBrk="1" hangingPunct="1"/>
            <a:fld id="{9A0DB2DC-4C9A-4742-B13C-FB6460FD3503}" type="slidenum">
              <a:rPr lang="en-US" altLang="zh-CN" dirty="0"/>
              <a:t>‹#›</a:t>
            </a:fld>
            <a:endParaRPr lang="en-US" altLang="zh-CN" dirty="0"/>
          </a:p>
        </p:txBody>
      </p:sp>
      <p:sp>
        <p:nvSpPr>
          <p:cNvPr id="4" name="日期占位符 3"/>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1"/>
          </p:nvPr>
        </p:nvSpPr>
        <p:spPr/>
        <p:txBody>
          <a:bodyPr/>
          <a:lstStyle/>
          <a:p>
            <a:pPr lvl="0" eaLnBrk="1" hangingPunct="1"/>
            <a:fld id="{9A0DB2DC-4C9A-4742-B13C-FB6460FD3503}" type="slidenum">
              <a:rPr lang="en-US" altLang="zh-CN" dirty="0"/>
              <a:t>‹#›</a:t>
            </a:fld>
            <a:endParaRPr lang="en-US" altLang="zh-CN" dirty="0"/>
          </a:p>
        </p:txBody>
      </p:sp>
      <p:sp>
        <p:nvSpPr>
          <p:cNvPr id="7" name="日期占位符 6"/>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1"/>
          </p:nvPr>
        </p:nvSpPr>
        <p:spPr/>
        <p:txBody>
          <a:bodyPr/>
          <a:lstStyle/>
          <a:p>
            <a:pPr lvl="0" eaLnBrk="1" hangingPunct="1"/>
            <a:fld id="{9A0DB2DC-4C9A-4742-B13C-FB6460FD3503}" type="slidenum">
              <a:rPr lang="en-US" altLang="zh-CN" dirty="0"/>
              <a:t>‹#›</a:t>
            </a:fld>
            <a:endParaRPr lang="en-US" altLang="zh-CN" dirty="0"/>
          </a:p>
        </p:txBody>
      </p:sp>
      <p:sp>
        <p:nvSpPr>
          <p:cNvPr id="7" name="日期占位符 6"/>
          <p:cNvSpPr>
            <a:spLocks noGrp="1"/>
          </p:cNvSpPr>
          <p:nvPr>
            <p:ph type="dt" sz="half"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8722" name="Rectangle 2"/>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2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8723" name="Rectangle 3"/>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Black" panose="020B0A04020102020204" pitchFamily="34" charset="0"/>
              </a:defRPr>
            </a:lvl1pPr>
          </a:lstStyle>
          <a:p>
            <a:pPr lvl="0" eaLnBrk="1" hangingPunct="1"/>
            <a:fld id="{9A0DB2DC-4C9A-4742-B13C-FB6460FD3503}" type="slidenum">
              <a:rPr lang="en-US" altLang="zh-CN" dirty="0"/>
              <a:t>‹#›</a:t>
            </a:fld>
            <a:endParaRPr lang="en-US" altLang="zh-CN" dirty="0"/>
          </a:p>
        </p:txBody>
      </p:sp>
      <p:grpSp>
        <p:nvGrpSpPr>
          <p:cNvPr id="1028" name="Group 4"/>
          <p:cNvGrpSpPr/>
          <p:nvPr/>
        </p:nvGrpSpPr>
        <p:grpSpPr>
          <a:xfrm>
            <a:off x="0" y="0"/>
            <a:ext cx="9144000" cy="546100"/>
            <a:chOff x="0" y="0"/>
            <a:chExt cx="5760" cy="344"/>
          </a:xfrm>
        </p:grpSpPr>
        <p:sp>
          <p:nvSpPr>
            <p:cNvPr id="1032" name="Rectangle 5"/>
            <p:cNvSpPr/>
            <p:nvPr/>
          </p:nvSpPr>
          <p:spPr>
            <a:xfrm>
              <a:off x="0" y="0"/>
              <a:ext cx="180" cy="336"/>
            </a:xfrm>
            <a:prstGeom prst="rect">
              <a:avLst/>
            </a:prstGeom>
            <a:gradFill rotWithShape="0">
              <a:gsLst>
                <a:gs pos="0">
                  <a:schemeClr val="folHlink"/>
                </a:gs>
                <a:gs pos="100000">
                  <a:schemeClr val="bg1"/>
                </a:gs>
              </a:gsLst>
              <a:lin ang="0" scaled="1"/>
              <a:tileRect/>
            </a:gradFill>
            <a:ln w="9525">
              <a:noFill/>
            </a:ln>
          </p:spPr>
          <p:txBody>
            <a:bodyPr wrap="none" anchor="ctr"/>
            <a:lstStyle/>
            <a:p>
              <a:pPr lvl="0" algn="ctr" eaLnBrk="1" hangingPunct="1"/>
              <a:endParaRPr lang="zh-CN" altLang="zh-CN" sz="2400" dirty="0">
                <a:latin typeface="Times New Roman" panose="02020603050405020304" pitchFamily="18" charset="0"/>
              </a:endParaRPr>
            </a:p>
          </p:txBody>
        </p:sp>
        <p:sp>
          <p:nvSpPr>
            <p:cNvPr id="1033" name="Rectangle 6"/>
            <p:cNvSpPr/>
            <p:nvPr/>
          </p:nvSpPr>
          <p:spPr>
            <a:xfrm>
              <a:off x="260" y="85"/>
              <a:ext cx="5500" cy="173"/>
            </a:xfrm>
            <a:prstGeom prst="rect">
              <a:avLst/>
            </a:prstGeom>
            <a:gradFill rotWithShape="0">
              <a:gsLst>
                <a:gs pos="0">
                  <a:schemeClr val="bg2"/>
                </a:gs>
                <a:gs pos="100000">
                  <a:schemeClr val="bg1"/>
                </a:gs>
              </a:gsLst>
              <a:lin ang="0" scaled="1"/>
              <a:tileRect/>
            </a:gradFill>
            <a:ln w="9525">
              <a:noFill/>
            </a:ln>
          </p:spPr>
          <p:txBody>
            <a:bodyPr/>
            <a:lstStyle/>
            <a:p>
              <a:pPr lvl="0" eaLnBrk="1" hangingPunct="1"/>
              <a:endParaRPr lang="zh-CN" altLang="zh-CN" sz="2400" dirty="0">
                <a:latin typeface="Times New Roman" panose="02020603050405020304" pitchFamily="18" charset="0"/>
              </a:endParaRPr>
            </a:p>
          </p:txBody>
        </p:sp>
        <p:sp>
          <p:nvSpPr>
            <p:cNvPr id="1034" name="Rectangle 7"/>
            <p:cNvSpPr/>
            <p:nvPr/>
          </p:nvSpPr>
          <p:spPr>
            <a:xfrm>
              <a:off x="258" y="85"/>
              <a:ext cx="87" cy="89"/>
            </a:xfrm>
            <a:prstGeom prst="rect">
              <a:avLst/>
            </a:prstGeom>
            <a:solidFill>
              <a:schemeClr val="folHlink"/>
            </a:solidFill>
            <a:ln w="9525">
              <a:noFill/>
            </a:ln>
          </p:spPr>
          <p:txBody>
            <a:bodyPr/>
            <a:lstStyle/>
            <a:p>
              <a:pPr lvl="0" eaLnBrk="1" hangingPunct="1"/>
              <a:endParaRPr lang="zh-CN" altLang="zh-CN" dirty="0">
                <a:solidFill>
                  <a:schemeClr val="hlink"/>
                </a:solidFill>
                <a:latin typeface="Arial" panose="020B0604020202020204" pitchFamily="34" charset="0"/>
              </a:endParaRPr>
            </a:p>
          </p:txBody>
        </p:sp>
        <p:sp>
          <p:nvSpPr>
            <p:cNvPr id="1035" name="Rectangle 8"/>
            <p:cNvSpPr/>
            <p:nvPr/>
          </p:nvSpPr>
          <p:spPr>
            <a:xfrm>
              <a:off x="345" y="0"/>
              <a:ext cx="88" cy="87"/>
            </a:xfrm>
            <a:prstGeom prst="rect">
              <a:avLst/>
            </a:prstGeom>
            <a:solidFill>
              <a:schemeClr val="folHlink"/>
            </a:solidFill>
            <a:ln w="9525">
              <a:noFill/>
            </a:ln>
          </p:spPr>
          <p:txBody>
            <a:bodyPr/>
            <a:lstStyle/>
            <a:p>
              <a:pPr lvl="0" eaLnBrk="1" hangingPunct="1"/>
              <a:endParaRPr lang="zh-CN" altLang="zh-CN" dirty="0">
                <a:solidFill>
                  <a:schemeClr val="hlink"/>
                </a:solidFill>
                <a:latin typeface="Arial" panose="020B0604020202020204" pitchFamily="34" charset="0"/>
              </a:endParaRPr>
            </a:p>
          </p:txBody>
        </p:sp>
        <p:sp>
          <p:nvSpPr>
            <p:cNvPr id="1036" name="Rectangle 9"/>
            <p:cNvSpPr/>
            <p:nvPr/>
          </p:nvSpPr>
          <p:spPr>
            <a:xfrm>
              <a:off x="345" y="85"/>
              <a:ext cx="88" cy="89"/>
            </a:xfrm>
            <a:prstGeom prst="rect">
              <a:avLst/>
            </a:prstGeom>
            <a:solidFill>
              <a:schemeClr val="accent2"/>
            </a:solidFill>
            <a:ln w="9525">
              <a:noFill/>
            </a:ln>
          </p:spPr>
          <p:txBody>
            <a:bodyPr/>
            <a:lstStyle/>
            <a:p>
              <a:pPr lvl="0" eaLnBrk="1" hangingPunct="1"/>
              <a:endParaRPr lang="zh-CN" altLang="zh-CN" dirty="0">
                <a:solidFill>
                  <a:schemeClr val="accent2"/>
                </a:solidFill>
                <a:latin typeface="Arial" panose="020B0604020202020204" pitchFamily="34" charset="0"/>
              </a:endParaRPr>
            </a:p>
          </p:txBody>
        </p:sp>
        <p:sp>
          <p:nvSpPr>
            <p:cNvPr id="1037" name="Rectangle 10"/>
            <p:cNvSpPr/>
            <p:nvPr/>
          </p:nvSpPr>
          <p:spPr>
            <a:xfrm>
              <a:off x="173" y="173"/>
              <a:ext cx="86" cy="87"/>
            </a:xfrm>
            <a:prstGeom prst="rect">
              <a:avLst/>
            </a:prstGeom>
            <a:solidFill>
              <a:schemeClr val="folHlink"/>
            </a:solidFill>
            <a:ln w="9525">
              <a:noFill/>
            </a:ln>
          </p:spPr>
          <p:txBody>
            <a:bodyPr/>
            <a:lstStyle/>
            <a:p>
              <a:pPr lvl="0" eaLnBrk="1" hangingPunct="1"/>
              <a:endParaRPr lang="zh-CN" altLang="zh-CN" dirty="0">
                <a:solidFill>
                  <a:schemeClr val="hlink"/>
                </a:solidFill>
                <a:latin typeface="Arial" panose="020B0604020202020204" pitchFamily="34" charset="0"/>
              </a:endParaRPr>
            </a:p>
          </p:txBody>
        </p:sp>
        <p:sp>
          <p:nvSpPr>
            <p:cNvPr id="1038" name="Rectangle 11"/>
            <p:cNvSpPr/>
            <p:nvPr/>
          </p:nvSpPr>
          <p:spPr>
            <a:xfrm>
              <a:off x="83" y="86"/>
              <a:ext cx="89" cy="87"/>
            </a:xfrm>
            <a:prstGeom prst="rect">
              <a:avLst/>
            </a:prstGeom>
            <a:solidFill>
              <a:schemeClr val="bg2"/>
            </a:solidFill>
            <a:ln w="9525">
              <a:noFill/>
            </a:ln>
          </p:spPr>
          <p:txBody>
            <a:bodyPr/>
            <a:lstStyle/>
            <a:p>
              <a:pPr lvl="0" eaLnBrk="1" hangingPunct="1"/>
              <a:endParaRPr lang="zh-CN" altLang="zh-CN" sz="2400" dirty="0">
                <a:latin typeface="Times New Roman" panose="02020603050405020304" pitchFamily="18" charset="0"/>
              </a:endParaRPr>
            </a:p>
          </p:txBody>
        </p:sp>
        <p:sp>
          <p:nvSpPr>
            <p:cNvPr id="1039" name="Rectangle 12"/>
            <p:cNvSpPr/>
            <p:nvPr/>
          </p:nvSpPr>
          <p:spPr>
            <a:xfrm>
              <a:off x="258" y="171"/>
              <a:ext cx="87" cy="87"/>
            </a:xfrm>
            <a:prstGeom prst="rect">
              <a:avLst/>
            </a:prstGeom>
            <a:solidFill>
              <a:schemeClr val="accent2"/>
            </a:solidFill>
            <a:ln w="9525">
              <a:noFill/>
            </a:ln>
          </p:spPr>
          <p:txBody>
            <a:bodyPr/>
            <a:lstStyle/>
            <a:p>
              <a:pPr lvl="0" eaLnBrk="1" hangingPunct="1"/>
              <a:endParaRPr lang="zh-CN" altLang="zh-CN" dirty="0">
                <a:solidFill>
                  <a:schemeClr val="accent2"/>
                </a:solidFill>
                <a:latin typeface="Arial" panose="020B0604020202020204" pitchFamily="34" charset="0"/>
              </a:endParaRPr>
            </a:p>
          </p:txBody>
        </p:sp>
        <p:sp>
          <p:nvSpPr>
            <p:cNvPr id="1040" name="Rectangle 13"/>
            <p:cNvSpPr/>
            <p:nvPr/>
          </p:nvSpPr>
          <p:spPr>
            <a:xfrm>
              <a:off x="173" y="258"/>
              <a:ext cx="86" cy="86"/>
            </a:xfrm>
            <a:prstGeom prst="rect">
              <a:avLst/>
            </a:prstGeom>
            <a:solidFill>
              <a:schemeClr val="accent2"/>
            </a:solidFill>
            <a:ln w="9525">
              <a:noFill/>
            </a:ln>
          </p:spPr>
          <p:txBody>
            <a:bodyPr/>
            <a:lstStyle/>
            <a:p>
              <a:pPr lvl="0" eaLnBrk="1" hangingPunct="1"/>
              <a:endParaRPr lang="zh-CN" altLang="zh-CN" dirty="0">
                <a:solidFill>
                  <a:schemeClr val="accent2"/>
                </a:solidFill>
                <a:latin typeface="Arial" panose="020B0604020202020204" pitchFamily="34" charset="0"/>
              </a:endParaRPr>
            </a:p>
          </p:txBody>
        </p:sp>
      </p:grpSp>
      <p:sp>
        <p:nvSpPr>
          <p:cNvPr id="158734" name="Rectangle 14"/>
          <p:cNvSpPr>
            <a:spLocks noGrp="1"/>
          </p:cNvSpPr>
          <p:nvPr>
            <p:ph type="title"/>
          </p:nvPr>
        </p:nvSpPr>
        <p:spPr>
          <a:xfrm>
            <a:off x="457200" y="457200"/>
            <a:ext cx="8229600" cy="1371600"/>
          </a:xfrm>
          <a:prstGeom prst="rect">
            <a:avLst/>
          </a:prstGeom>
          <a:noFill/>
          <a:ln w="9525">
            <a:noFill/>
          </a:ln>
        </p:spPr>
        <p:txBody>
          <a:bodyPr anchor="ctr"/>
          <a:lstStyle/>
          <a:p>
            <a:pPr lvl="0"/>
            <a:r>
              <a:rPr lang="zh-CN" altLang="en-US" dirty="0"/>
              <a:t>单击此处编辑母版标题样式</a:t>
            </a:r>
          </a:p>
        </p:txBody>
      </p:sp>
      <p:sp>
        <p:nvSpPr>
          <p:cNvPr id="158735" name="Rectangle 15"/>
          <p:cNvSpPr>
            <a:spLocks noGrp="1"/>
          </p:cNvSpPr>
          <p:nvPr>
            <p:ph type="body" idx="1"/>
          </p:nvPr>
        </p:nvSpPr>
        <p:spPr>
          <a:xfrm>
            <a:off x="457200" y="1981200"/>
            <a:ext cx="8229600" cy="38862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58736" name="Rectangle 16"/>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58734"/>
                                        </p:tgtEl>
                                        <p:attrNameLst>
                                          <p:attrName>style.visibility</p:attrName>
                                        </p:attrNameLst>
                                      </p:cBhvr>
                                      <p:to>
                                        <p:strVal val="visible"/>
                                      </p:to>
                                    </p:set>
                                    <p:animEffect transition="in" filter="randombar(horizontal)">
                                      <p:cBhvr>
                                        <p:cTn id="7" dur="600">
                                          <p:stCondLst>
                                            <p:cond delay="0"/>
                                          </p:stCondLst>
                                        </p:cTn>
                                        <p:tgtEl>
                                          <p:spTgt spid="15873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8735">
                                            <p:txEl>
                                              <p:pRg st="0" end="0"/>
                                            </p:txEl>
                                          </p:spTgt>
                                        </p:tgtEl>
                                        <p:attrNameLst>
                                          <p:attrName>style.visibility</p:attrName>
                                        </p:attrNameLst>
                                      </p:cBhvr>
                                      <p:to>
                                        <p:strVal val="visible"/>
                                      </p:to>
                                    </p:set>
                                    <p:animEffect transition="in" filter="randombar(horizontal)">
                                      <p:cBhvr>
                                        <p:cTn id="12" dur="500"/>
                                        <p:tgtEl>
                                          <p:spTgt spid="158735">
                                            <p:txEl>
                                              <p:pRg st="0" end="0"/>
                                            </p:txEl>
                                          </p:spTgt>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58735">
                                            <p:txEl>
                                              <p:pRg st="1" end="1"/>
                                            </p:txEl>
                                          </p:spTgt>
                                        </p:tgtEl>
                                        <p:attrNameLst>
                                          <p:attrName>style.visibility</p:attrName>
                                        </p:attrNameLst>
                                      </p:cBhvr>
                                      <p:to>
                                        <p:strVal val="visible"/>
                                      </p:to>
                                    </p:set>
                                    <p:animEffect transition="in" filter="randombar(horizontal)">
                                      <p:cBhvr>
                                        <p:cTn id="15" dur="500"/>
                                        <p:tgtEl>
                                          <p:spTgt spid="158735">
                                            <p:txEl>
                                              <p:pRg st="1" end="1"/>
                                            </p:txEl>
                                          </p:spTgt>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58735">
                                            <p:txEl>
                                              <p:pRg st="2" end="2"/>
                                            </p:txEl>
                                          </p:spTgt>
                                        </p:tgtEl>
                                        <p:attrNameLst>
                                          <p:attrName>style.visibility</p:attrName>
                                        </p:attrNameLst>
                                      </p:cBhvr>
                                      <p:to>
                                        <p:strVal val="visible"/>
                                      </p:to>
                                    </p:set>
                                    <p:animEffect transition="in" filter="randombar(horizontal)">
                                      <p:cBhvr>
                                        <p:cTn id="18" dur="500"/>
                                        <p:tgtEl>
                                          <p:spTgt spid="158735">
                                            <p:txEl>
                                              <p:pRg st="2" end="2"/>
                                            </p:txEl>
                                          </p:spTgt>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158735">
                                            <p:txEl>
                                              <p:pRg st="3" end="3"/>
                                            </p:txEl>
                                          </p:spTgt>
                                        </p:tgtEl>
                                        <p:attrNameLst>
                                          <p:attrName>style.visibility</p:attrName>
                                        </p:attrNameLst>
                                      </p:cBhvr>
                                      <p:to>
                                        <p:strVal val="visible"/>
                                      </p:to>
                                    </p:set>
                                    <p:animEffect transition="in" filter="randombar(horizontal)">
                                      <p:cBhvr>
                                        <p:cTn id="21" dur="500"/>
                                        <p:tgtEl>
                                          <p:spTgt spid="158735">
                                            <p:txEl>
                                              <p:pRg st="3" end="3"/>
                                            </p:txEl>
                                          </p:spTgt>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58735">
                                            <p:txEl>
                                              <p:pRg st="4" end="4"/>
                                            </p:txEl>
                                          </p:spTgt>
                                        </p:tgtEl>
                                        <p:attrNameLst>
                                          <p:attrName>style.visibility</p:attrName>
                                        </p:attrNameLst>
                                      </p:cBhvr>
                                      <p:to>
                                        <p:strVal val="visible"/>
                                      </p:to>
                                    </p:set>
                                    <p:animEffect transition="in" filter="randombar(horizontal)">
                                      <p:cBhvr>
                                        <p:cTn id="24" dur="500"/>
                                        <p:tgtEl>
                                          <p:spTgt spid="15873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34" grpId="0"/>
      <p:bldP spid="158735" grpId="0" build="p">
        <p:tmplLst>
          <p:tmpl lvl="1">
            <p:tnLst>
              <p:par>
                <p:cTn presetID="14" presetClass="entr" presetSubtype="10" fill="hold" nodeType="clickEffect">
                  <p:stCondLst>
                    <p:cond delay="0"/>
                  </p:stCondLst>
                  <p:childTnLst>
                    <p:set>
                      <p:cBhvr>
                        <p:cTn dur="1" fill="hold">
                          <p:stCondLst>
                            <p:cond delay="0"/>
                          </p:stCondLst>
                        </p:cTn>
                        <p:tgtEl>
                          <p:spTgt spid="158735"/>
                        </p:tgtEl>
                        <p:attrNameLst>
                          <p:attrName>style.visibility</p:attrName>
                        </p:attrNameLst>
                      </p:cBhvr>
                      <p:to>
                        <p:strVal val="visible"/>
                      </p:to>
                    </p:set>
                    <p:animEffect transition="in" filter="randombar(horizontal)">
                      <p:cBhvr>
                        <p:cTn dur="500"/>
                        <p:tgtEl>
                          <p:spTgt spid="158735"/>
                        </p:tgtEl>
                      </p:cBhvr>
                    </p:animEffect>
                  </p:childTnLst>
                </p:cTn>
              </p:par>
            </p:tnLst>
          </p:tmpl>
          <p:tmpl lvl="2">
            <p:tnLst>
              <p:par>
                <p:cTn presetID="14" presetClass="entr" presetSubtype="10" fill="hold" nodeType="withEffect">
                  <p:stCondLst>
                    <p:cond delay="0"/>
                  </p:stCondLst>
                  <p:childTnLst>
                    <p:set>
                      <p:cBhvr>
                        <p:cTn dur="1" fill="hold">
                          <p:stCondLst>
                            <p:cond delay="0"/>
                          </p:stCondLst>
                        </p:cTn>
                        <p:tgtEl>
                          <p:spTgt spid="158735"/>
                        </p:tgtEl>
                        <p:attrNameLst>
                          <p:attrName>style.visibility</p:attrName>
                        </p:attrNameLst>
                      </p:cBhvr>
                      <p:to>
                        <p:strVal val="visible"/>
                      </p:to>
                    </p:set>
                    <p:animEffect transition="in" filter="randombar(horizontal)">
                      <p:cBhvr>
                        <p:cTn dur="500"/>
                        <p:tgtEl>
                          <p:spTgt spid="158735"/>
                        </p:tgtEl>
                      </p:cBhvr>
                    </p:animEffect>
                  </p:childTnLst>
                </p:cTn>
              </p:par>
            </p:tnLst>
          </p:tmpl>
          <p:tmpl lvl="3">
            <p:tnLst>
              <p:par>
                <p:cTn presetID="14" presetClass="entr" presetSubtype="10" fill="hold" nodeType="withEffect">
                  <p:stCondLst>
                    <p:cond delay="0"/>
                  </p:stCondLst>
                  <p:childTnLst>
                    <p:set>
                      <p:cBhvr>
                        <p:cTn dur="1" fill="hold">
                          <p:stCondLst>
                            <p:cond delay="0"/>
                          </p:stCondLst>
                        </p:cTn>
                        <p:tgtEl>
                          <p:spTgt spid="158735"/>
                        </p:tgtEl>
                        <p:attrNameLst>
                          <p:attrName>style.visibility</p:attrName>
                        </p:attrNameLst>
                      </p:cBhvr>
                      <p:to>
                        <p:strVal val="visible"/>
                      </p:to>
                    </p:set>
                    <p:animEffect transition="in" filter="randombar(horizontal)">
                      <p:cBhvr>
                        <p:cTn dur="500"/>
                        <p:tgtEl>
                          <p:spTgt spid="158735"/>
                        </p:tgtEl>
                      </p:cBhvr>
                    </p:animEffect>
                  </p:childTnLst>
                </p:cTn>
              </p:par>
            </p:tnLst>
          </p:tmpl>
          <p:tmpl lvl="4">
            <p:tnLst>
              <p:par>
                <p:cTn presetID="14" presetClass="entr" presetSubtype="10" fill="hold" nodeType="withEffect">
                  <p:stCondLst>
                    <p:cond delay="0"/>
                  </p:stCondLst>
                  <p:childTnLst>
                    <p:set>
                      <p:cBhvr>
                        <p:cTn dur="1" fill="hold">
                          <p:stCondLst>
                            <p:cond delay="0"/>
                          </p:stCondLst>
                        </p:cTn>
                        <p:tgtEl>
                          <p:spTgt spid="158735"/>
                        </p:tgtEl>
                        <p:attrNameLst>
                          <p:attrName>style.visibility</p:attrName>
                        </p:attrNameLst>
                      </p:cBhvr>
                      <p:to>
                        <p:strVal val="visible"/>
                      </p:to>
                    </p:set>
                    <p:animEffect transition="in" filter="randombar(horizontal)">
                      <p:cBhvr>
                        <p:cTn dur="500"/>
                        <p:tgtEl>
                          <p:spTgt spid="158735"/>
                        </p:tgtEl>
                      </p:cBhvr>
                    </p:animEffect>
                  </p:childTnLst>
                </p:cTn>
              </p:par>
            </p:tnLst>
          </p:tmpl>
          <p:tmpl lvl="5">
            <p:tnLst>
              <p:par>
                <p:cTn presetID="14" presetClass="entr" presetSubtype="10" fill="hold" nodeType="withEffect">
                  <p:stCondLst>
                    <p:cond delay="0"/>
                  </p:stCondLst>
                  <p:childTnLst>
                    <p:set>
                      <p:cBhvr>
                        <p:cTn dur="1" fill="hold">
                          <p:stCondLst>
                            <p:cond delay="0"/>
                          </p:stCondLst>
                        </p:cTn>
                        <p:tgtEl>
                          <p:spTgt spid="158735"/>
                        </p:tgtEl>
                        <p:attrNameLst>
                          <p:attrName>style.visibility</p:attrName>
                        </p:attrNameLst>
                      </p:cBhvr>
                      <p:to>
                        <p:strVal val="visible"/>
                      </p:to>
                    </p:set>
                    <p:animEffect transition="in" filter="randombar(horizontal)">
                      <p:cBhvr>
                        <p:cTn dur="500"/>
                        <p:tgtEl>
                          <p:spTgt spid="158735"/>
                        </p:tgtEl>
                      </p:cBhvr>
                    </p:animEffect>
                  </p:childTnLst>
                </p:cTn>
              </p:par>
            </p:tnLst>
          </p:tmpl>
        </p:tmplLst>
      </p:bldP>
    </p:bldLst>
  </p:timing>
  <p:hf sldNum="0" hdr="0" ftr="0" dt="0"/>
  <p:txStyles>
    <p:titleStyle>
      <a:lvl1pPr algn="l" rtl="0" fontAlgn="base">
        <a:spcBef>
          <a:spcPct val="0"/>
        </a:spcBef>
        <a:spcAft>
          <a:spcPct val="0"/>
        </a:spcAft>
        <a:defRPr sz="4400">
          <a:solidFill>
            <a:schemeClr val="tx1"/>
          </a:solidFill>
          <a:latin typeface="+mj-lt"/>
          <a:ea typeface="+mj-ea"/>
          <a:cs typeface="+mj-cs"/>
        </a:defRPr>
      </a:lvl1pPr>
      <a:lvl2pPr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2pPr>
      <a:lvl3pPr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3pPr>
      <a:lvl4pPr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4pPr>
      <a:lvl5pPr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bg2"/>
        </a:buClr>
        <a:buSzPct val="65000"/>
        <a:buFont typeface="Wingdings" panose="05000000000000000000" pitchFamily="2" charset="2"/>
        <a:buChar char="n"/>
        <a:defRPr sz="2400">
          <a:solidFill>
            <a:schemeClr val="tx1"/>
          </a:solidFill>
          <a:latin typeface="+mn-lt"/>
          <a:ea typeface="+mn-ea"/>
        </a:defRPr>
      </a:lvl3pPr>
      <a:lvl4pPr marL="1600200" indent="-228600" algn="l" rtl="0" fontAlgn="base">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1</a:t>
            </a:fld>
            <a:endParaRPr lang="en-US" altLang="zh-CN" sz="1200" dirty="0">
              <a:latin typeface="Arial Black" panose="020B0A04020102020204" pitchFamily="34" charset="0"/>
            </a:endParaRPr>
          </a:p>
        </p:txBody>
      </p:sp>
      <p:sp>
        <p:nvSpPr>
          <p:cNvPr id="3075" name="Rectangle 2"/>
          <p:cNvSpPr>
            <a:spLocks noGrp="1"/>
          </p:cNvSpPr>
          <p:nvPr>
            <p:ph type="title"/>
          </p:nvPr>
        </p:nvSpPr>
        <p:spPr>
          <a:ln/>
        </p:spPr>
        <p:txBody>
          <a:bodyPr vert="horz" wrap="square" lIns="91440" tIns="45720" rIns="91440" bIns="45720" anchor="ctr"/>
          <a:lstStyle/>
          <a:p>
            <a:pPr eaLnBrk="1" hangingPunct="1"/>
            <a:r>
              <a:rPr lang="zh-CN" altLang="en-US" b="1" dirty="0">
                <a:solidFill>
                  <a:srgbClr val="3333FF"/>
                </a:solidFill>
                <a:latin typeface="黑体" panose="02010600030101010101" pitchFamily="2" charset="-122"/>
                <a:ea typeface="黑体" panose="02010600030101010101" pitchFamily="2" charset="-122"/>
              </a:rPr>
              <a:t>第三章 导游人员管理法规制度</a:t>
            </a:r>
            <a:endParaRPr lang="zh-CN" altLang="en-US" dirty="0">
              <a:solidFill>
                <a:srgbClr val="3333FF"/>
              </a:solidFill>
              <a:latin typeface="黑体" panose="02010600030101010101" pitchFamily="2" charset="-122"/>
              <a:ea typeface="黑体" panose="02010600030101010101" pitchFamily="2" charset="-122"/>
            </a:endParaRPr>
          </a:p>
        </p:txBody>
      </p:sp>
      <p:sp>
        <p:nvSpPr>
          <p:cNvPr id="3076" name="Rectangle 4"/>
          <p:cNvSpPr>
            <a:spLocks noGrp="1"/>
          </p:cNvSpPr>
          <p:nvPr>
            <p:ph idx="1"/>
          </p:nvPr>
        </p:nvSpPr>
        <p:spPr>
          <a:xfrm>
            <a:off x="457200" y="1981200"/>
            <a:ext cx="8291513" cy="4327525"/>
          </a:xfrm>
          <a:ln/>
        </p:spPr>
        <p:txBody>
          <a:bodyPr vert="horz" wrap="square" lIns="91440" tIns="45720" rIns="91440" bIns="45720" anchor="t"/>
          <a:lstStyle/>
          <a:p>
            <a:pPr eaLnBrk="1" hangingPunct="1">
              <a:buNone/>
            </a:pPr>
            <a:r>
              <a:rPr lang="zh-CN" altLang="en-GB" b="1" dirty="0">
                <a:solidFill>
                  <a:srgbClr val="FF0000"/>
                </a:solidFill>
                <a:ea typeface="黑体" panose="02010600030101010101" pitchFamily="2" charset="-122"/>
              </a:rPr>
              <a:t>本章重点</a:t>
            </a:r>
            <a:r>
              <a:rPr lang="zh-CN" altLang="en-GB" sz="2400" b="1" dirty="0">
                <a:solidFill>
                  <a:srgbClr val="FF0000"/>
                </a:solidFill>
                <a:ea typeface="黑体" panose="02010600030101010101" pitchFamily="2" charset="-122"/>
              </a:rPr>
              <a:t>：</a:t>
            </a:r>
          </a:p>
          <a:p>
            <a:pPr eaLnBrk="1" hangingPunct="1"/>
            <a:r>
              <a:rPr lang="en-US" altLang="zh-CN" sz="3600" b="1" dirty="0">
                <a:latin typeface="仿宋_GB2312" panose="02010609030101010101" pitchFamily="49" charset="-122"/>
                <a:ea typeface="仿宋_GB2312" panose="02010609030101010101" pitchFamily="49" charset="-122"/>
              </a:rPr>
              <a:t>1.</a:t>
            </a:r>
            <a:r>
              <a:rPr lang="zh-CN" altLang="en-US" sz="3600" b="1" dirty="0">
                <a:latin typeface="仿宋_GB2312" panose="02010609030101010101" pitchFamily="49" charset="-122"/>
                <a:ea typeface="仿宋_GB2312" panose="02010609030101010101" pitchFamily="49" charset="-122"/>
              </a:rPr>
              <a:t>导游人员的概念。</a:t>
            </a:r>
          </a:p>
          <a:p>
            <a:pPr eaLnBrk="1" hangingPunct="1"/>
            <a:r>
              <a:rPr lang="en-US" altLang="zh-CN" sz="3600" b="1" dirty="0">
                <a:latin typeface="仿宋_GB2312" panose="02010609030101010101" pitchFamily="49" charset="-122"/>
                <a:ea typeface="仿宋_GB2312" panose="02010609030101010101" pitchFamily="49" charset="-122"/>
              </a:rPr>
              <a:t>2.</a:t>
            </a:r>
            <a:r>
              <a:rPr lang="zh-CN" altLang="en-US" sz="3600" b="1" dirty="0">
                <a:latin typeface="仿宋_GB2312" panose="02010609030101010101" pitchFamily="49" charset="-122"/>
                <a:ea typeface="仿宋_GB2312" panose="02010609030101010101" pitchFamily="49" charset="-122"/>
              </a:rPr>
              <a:t>导游人员资格考试制度与导游证。</a:t>
            </a:r>
          </a:p>
          <a:p>
            <a:pPr eaLnBrk="1" hangingPunct="1"/>
            <a:r>
              <a:rPr lang="en-US" altLang="zh-CN" sz="3600" b="1" dirty="0">
                <a:latin typeface="仿宋_GB2312" panose="02010609030101010101" pitchFamily="49" charset="-122"/>
                <a:ea typeface="仿宋_GB2312" panose="02010609030101010101" pitchFamily="49" charset="-122"/>
              </a:rPr>
              <a:t>3.</a:t>
            </a:r>
            <a:r>
              <a:rPr lang="zh-CN" altLang="en-US" sz="3600" b="1" dirty="0">
                <a:latin typeface="仿宋_GB2312" panose="02010609030101010101" pitchFamily="49" charset="-122"/>
                <a:ea typeface="仿宋_GB2312" panose="02010609030101010101" pitchFamily="49" charset="-122"/>
              </a:rPr>
              <a:t>导游人员的权利和义务。</a:t>
            </a:r>
          </a:p>
          <a:p>
            <a:pPr eaLnBrk="1" hangingPunct="1"/>
            <a:r>
              <a:rPr lang="en-US" altLang="zh-CN" sz="3600" b="1" dirty="0">
                <a:latin typeface="仿宋_GB2312" panose="02010609030101010101" pitchFamily="49" charset="-122"/>
                <a:ea typeface="仿宋_GB2312" panose="02010609030101010101" pitchFamily="49" charset="-122"/>
              </a:rPr>
              <a:t>4.</a:t>
            </a:r>
            <a:r>
              <a:rPr lang="zh-CN" altLang="en-US" sz="3600" b="1" dirty="0">
                <a:latin typeface="仿宋_GB2312" panose="02010609030101010101" pitchFamily="49" charset="-122"/>
                <a:ea typeface="仿宋_GB2312" panose="02010609030101010101" pitchFamily="49" charset="-122"/>
              </a:rPr>
              <a:t>导游人员等级考核制度及标准。</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10</a:t>
            </a:fld>
            <a:endParaRPr lang="en-US" altLang="zh-CN" sz="1200" dirty="0">
              <a:latin typeface="Arial Black" panose="020B0A04020102020204" pitchFamily="34" charset="0"/>
            </a:endParaRPr>
          </a:p>
        </p:txBody>
      </p:sp>
      <p:sp>
        <p:nvSpPr>
          <p:cNvPr id="11267" name="Rectangle 2"/>
          <p:cNvSpPr>
            <a:spLocks noGrp="1"/>
          </p:cNvSpPr>
          <p:nvPr>
            <p:ph type="body"/>
          </p:nvPr>
        </p:nvSpPr>
        <p:spPr>
          <a:xfrm>
            <a:off x="179388" y="981075"/>
            <a:ext cx="8569325" cy="5327650"/>
          </a:xfrm>
          <a:ln/>
        </p:spPr>
        <p:txBody>
          <a:bodyPr vert="horz" wrap="square" lIns="91440" tIns="45720" rIns="91440" bIns="45720" anchor="t"/>
          <a:lstStyle/>
          <a:p>
            <a:pPr marL="609600" indent="-609600" eaLnBrk="1" hangingPunct="1">
              <a:lnSpc>
                <a:spcPct val="110000"/>
              </a:lnSpc>
              <a:buNone/>
            </a:pPr>
            <a:r>
              <a:rPr lang="zh-CN" altLang="en-US" sz="4000" b="1" dirty="0">
                <a:solidFill>
                  <a:srgbClr val="800080"/>
                </a:solidFill>
                <a:latin typeface="仿宋_GB2312" panose="02010609030101010101" pitchFamily="49" charset="-122"/>
                <a:ea typeface="仿宋_GB2312" panose="02010609030101010101" pitchFamily="49" charset="-122"/>
              </a:rPr>
              <a:t>按导游隶属关系分类：</a:t>
            </a:r>
          </a:p>
          <a:p>
            <a:pPr marL="609600" indent="-609600" eaLnBrk="1" hangingPunct="1">
              <a:lnSpc>
                <a:spcPct val="110000"/>
              </a:lnSpc>
            </a:pPr>
            <a:r>
              <a:rPr lang="zh-CN" altLang="en-US" b="1" dirty="0">
                <a:solidFill>
                  <a:srgbClr val="FF0000"/>
                </a:solidFill>
                <a:ea typeface="楷体_GB2312" panose="02010609030101010101" pitchFamily="49" charset="-122"/>
              </a:rPr>
              <a:t>专职导游人员</a:t>
            </a:r>
            <a:r>
              <a:rPr lang="en-US" altLang="zh-CN" b="1" dirty="0">
                <a:ea typeface="楷体_GB2312" panose="02010609030101010101" pitchFamily="49" charset="-122"/>
              </a:rPr>
              <a:t>——</a:t>
            </a:r>
            <a:r>
              <a:rPr lang="zh-CN" altLang="en-US" b="1" dirty="0">
                <a:ea typeface="楷体_GB2312" panose="02010609030101010101" pitchFamily="49" charset="-122"/>
              </a:rPr>
              <a:t>持有导游证，与旅行社签有正式劳动合同，与旅行社存在正式劳资关系的工作人员。</a:t>
            </a:r>
          </a:p>
          <a:p>
            <a:pPr marL="609600" indent="-609600" eaLnBrk="1" hangingPunct="1">
              <a:lnSpc>
                <a:spcPct val="110000"/>
              </a:lnSpc>
            </a:pPr>
            <a:r>
              <a:rPr lang="zh-CN" altLang="en-US" b="1" dirty="0">
                <a:ea typeface="楷体_GB2312" panose="02010609030101010101" pitchFamily="49" charset="-122"/>
              </a:rPr>
              <a:t> </a:t>
            </a:r>
            <a:r>
              <a:rPr lang="zh-CN" altLang="en-US" b="1" dirty="0">
                <a:solidFill>
                  <a:srgbClr val="FF0000"/>
                </a:solidFill>
                <a:ea typeface="楷体_GB2312" panose="02010609030101010101" pitchFamily="49" charset="-122"/>
              </a:rPr>
              <a:t>兼职导游人员</a:t>
            </a:r>
            <a:r>
              <a:rPr lang="en-US" altLang="zh-CN" b="1" dirty="0">
                <a:ea typeface="楷体_GB2312" panose="02010609030101010101" pitchFamily="49" charset="-122"/>
              </a:rPr>
              <a:t>——</a:t>
            </a:r>
            <a:r>
              <a:rPr lang="zh-CN" altLang="en-US" b="1" dirty="0">
                <a:ea typeface="楷体_GB2312" panose="02010609030101010101" pitchFamily="49" charset="-122"/>
              </a:rPr>
              <a:t>指持有导游证，挂靠某旅行社或导游服务公司而非旅行社正式员工，与旅行社没有正式的劳资关系，在有出团任务时临时受聘于旅行社，为该社带团的工作人员。</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11</a:t>
            </a:fld>
            <a:endParaRPr lang="en-US" altLang="zh-CN" sz="1200" dirty="0">
              <a:latin typeface="Arial Black" panose="020B0A04020102020204" pitchFamily="34" charset="0"/>
            </a:endParaRPr>
          </a:p>
        </p:txBody>
      </p:sp>
      <p:sp>
        <p:nvSpPr>
          <p:cNvPr id="12291" name="Rectangle 2"/>
          <p:cNvSpPr>
            <a:spLocks noGrp="1"/>
          </p:cNvSpPr>
          <p:nvPr>
            <p:ph type="body"/>
          </p:nvPr>
        </p:nvSpPr>
        <p:spPr>
          <a:xfrm>
            <a:off x="250825" y="620713"/>
            <a:ext cx="8642350" cy="5832475"/>
          </a:xfrm>
          <a:ln/>
        </p:spPr>
        <p:txBody>
          <a:bodyPr vert="horz" wrap="square" lIns="91440" tIns="45720" rIns="91440" bIns="45720" anchor="t"/>
          <a:lstStyle/>
          <a:p>
            <a:pPr marL="609600" indent="-609600" eaLnBrk="1" hangingPunct="1">
              <a:lnSpc>
                <a:spcPct val="90000"/>
              </a:lnSpc>
              <a:buNone/>
            </a:pPr>
            <a:r>
              <a:rPr lang="zh-CN" altLang="en-US" sz="4000" b="1" dirty="0">
                <a:solidFill>
                  <a:srgbClr val="800080"/>
                </a:solidFill>
                <a:latin typeface="仿宋_GB2312" panose="02010609030101010101" pitchFamily="49" charset="-122"/>
                <a:ea typeface="仿宋_GB2312" panose="02010609030101010101" pitchFamily="49" charset="-122"/>
              </a:rPr>
              <a:t>按技术等级分类</a:t>
            </a:r>
            <a:r>
              <a:rPr lang="zh-CN" altLang="en-US" b="1" dirty="0">
                <a:solidFill>
                  <a:srgbClr val="0066FF"/>
                </a:solidFill>
                <a:latin typeface="仿宋_GB2312" panose="02010609030101010101" pitchFamily="49" charset="-122"/>
                <a:ea typeface="仿宋_GB2312" panose="02010609030101010101" pitchFamily="49" charset="-122"/>
              </a:rPr>
              <a:t>：</a:t>
            </a:r>
          </a:p>
          <a:p>
            <a:pPr marL="609600" indent="-609600" eaLnBrk="1" hangingPunct="1">
              <a:lnSpc>
                <a:spcPct val="80000"/>
              </a:lnSpc>
            </a:pPr>
            <a:r>
              <a:rPr lang="zh-CN" altLang="en-US" b="1" dirty="0">
                <a:ea typeface="楷体_GB2312" panose="02010609030101010101" pitchFamily="49" charset="-122"/>
              </a:rPr>
              <a:t>初级导游人员</a:t>
            </a:r>
            <a:r>
              <a:rPr lang="en-US" altLang="zh-CN" b="1" dirty="0">
                <a:ea typeface="楷体_GB2312" panose="02010609030101010101" pitchFamily="49" charset="-122"/>
              </a:rPr>
              <a:t>——</a:t>
            </a:r>
            <a:r>
              <a:rPr lang="zh-CN" altLang="en-US" b="1" dirty="0">
                <a:ea typeface="楷体_GB2312" panose="02010609030101010101" pitchFamily="49" charset="-122"/>
              </a:rPr>
              <a:t>导游人员资格证书一年后，考核合格。 </a:t>
            </a:r>
          </a:p>
          <a:p>
            <a:pPr marL="609600" indent="-609600" eaLnBrk="1" hangingPunct="1">
              <a:lnSpc>
                <a:spcPct val="80000"/>
              </a:lnSpc>
            </a:pPr>
            <a:r>
              <a:rPr lang="zh-CN" altLang="en-US" b="1" dirty="0">
                <a:ea typeface="楷体_GB2312" panose="02010609030101010101" pitchFamily="49" charset="-122"/>
              </a:rPr>
              <a:t>中级导游人员</a:t>
            </a:r>
            <a:r>
              <a:rPr lang="en-US" altLang="zh-CN" b="1" dirty="0">
                <a:ea typeface="楷体_GB2312" panose="02010609030101010101" pitchFamily="49" charset="-122"/>
              </a:rPr>
              <a:t>——</a:t>
            </a:r>
            <a:r>
              <a:rPr lang="zh-CN" altLang="en-US" b="1" dirty="0">
                <a:ea typeface="楷体_GB2312" panose="02010609030101010101" pitchFamily="49" charset="-122"/>
              </a:rPr>
              <a:t>获初级导游人员资格两年以上，业绩明显，考核、考试合格。</a:t>
            </a:r>
          </a:p>
          <a:p>
            <a:pPr marL="609600" indent="-609600" eaLnBrk="1" hangingPunct="1">
              <a:lnSpc>
                <a:spcPct val="90000"/>
              </a:lnSpc>
            </a:pPr>
            <a:r>
              <a:rPr lang="zh-CN" altLang="en-US" b="1" dirty="0">
                <a:ea typeface="楷体_GB2312" panose="02010609030101010101" pitchFamily="49" charset="-122"/>
              </a:rPr>
              <a:t>高级导游人员</a:t>
            </a:r>
            <a:r>
              <a:rPr lang="en-US" altLang="zh-CN" b="1" dirty="0">
                <a:ea typeface="楷体_GB2312" panose="02010609030101010101" pitchFamily="49" charset="-122"/>
              </a:rPr>
              <a:t>——</a:t>
            </a:r>
            <a:r>
              <a:rPr lang="zh-CN" altLang="en-US" b="1" dirty="0">
                <a:ea typeface="楷体_GB2312" panose="02010609030101010101" pitchFamily="49" charset="-122"/>
              </a:rPr>
              <a:t>取得中级导游人员资格四年以上，业绩突出、水平较高，在国内外同行和旅行商中有一定影响，考核、考试合格。</a:t>
            </a:r>
          </a:p>
          <a:p>
            <a:pPr marL="609600" indent="-609600" eaLnBrk="1" hangingPunct="1">
              <a:lnSpc>
                <a:spcPct val="90000"/>
              </a:lnSpc>
            </a:pPr>
            <a:r>
              <a:rPr lang="zh-CN" altLang="en-US" b="1" dirty="0">
                <a:ea typeface="楷体_GB2312" panose="02010609030101010101" pitchFamily="49" charset="-122"/>
              </a:rPr>
              <a:t>特级导游人员</a:t>
            </a:r>
            <a:r>
              <a:rPr lang="en-US" altLang="zh-CN" b="1" dirty="0">
                <a:ea typeface="楷体_GB2312" panose="02010609030101010101" pitchFamily="49" charset="-122"/>
              </a:rPr>
              <a:t>——</a:t>
            </a:r>
            <a:r>
              <a:rPr lang="zh-CN" altLang="en-US" b="1" dirty="0">
                <a:ea typeface="楷体_GB2312" panose="02010609030101010101" pitchFamily="49" charset="-122"/>
              </a:rPr>
              <a:t>取得高级导游人员资格五年以上，业绩优异，有突出贡献，有高水平的科研成果，在国内外同行和旅行商中有较大影响，考核合格。</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12</a:t>
            </a:fld>
            <a:endParaRPr lang="en-US" altLang="zh-CN" sz="1200" dirty="0">
              <a:latin typeface="Arial Black" panose="020B0A04020102020204" pitchFamily="34" charset="0"/>
            </a:endParaRPr>
          </a:p>
        </p:txBody>
      </p:sp>
      <p:sp>
        <p:nvSpPr>
          <p:cNvPr id="13315" name="Rectangle 2"/>
          <p:cNvSpPr>
            <a:spLocks noGrp="1"/>
          </p:cNvSpPr>
          <p:nvPr>
            <p:ph type="title"/>
          </p:nvPr>
        </p:nvSpPr>
        <p:spPr>
          <a:ln/>
        </p:spPr>
        <p:txBody>
          <a:bodyPr vert="horz" wrap="square" lIns="91440" tIns="45720" rIns="91440" bIns="45720" anchor="ctr"/>
          <a:lstStyle/>
          <a:p>
            <a:pPr eaLnBrk="1" hangingPunct="1"/>
            <a:r>
              <a:rPr lang="zh-CN" altLang="en-US" sz="4800" dirty="0">
                <a:ea typeface="黑体" panose="02010600030101010101" pitchFamily="2" charset="-122"/>
              </a:rPr>
              <a:t>二、导游人员的资格考试制度</a:t>
            </a:r>
          </a:p>
        </p:txBody>
      </p:sp>
      <p:sp>
        <p:nvSpPr>
          <p:cNvPr id="13316" name="Rectangle 3"/>
          <p:cNvSpPr>
            <a:spLocks noGrp="1"/>
          </p:cNvSpPr>
          <p:nvPr>
            <p:ph idx="1"/>
          </p:nvPr>
        </p:nvSpPr>
        <p:spPr>
          <a:xfrm>
            <a:off x="468313" y="1628775"/>
            <a:ext cx="8229600" cy="4752975"/>
          </a:xfrm>
          <a:ln/>
        </p:spPr>
        <p:txBody>
          <a:bodyPr vert="horz" wrap="square" lIns="91440" tIns="45720" rIns="91440" bIns="45720" anchor="t"/>
          <a:lstStyle/>
          <a:p>
            <a:pPr algn="just" eaLnBrk="1" hangingPunct="1">
              <a:spcBef>
                <a:spcPct val="10000"/>
              </a:spcBef>
              <a:buNone/>
            </a:pPr>
            <a:r>
              <a:rPr lang="en-US" altLang="zh-CN" sz="2800" b="1" dirty="0">
                <a:latin typeface="楷体_GB2312" panose="02010609030101010101" pitchFamily="49" charset="-122"/>
                <a:ea typeface="楷体_GB2312" panose="02010609030101010101" pitchFamily="49" charset="-122"/>
              </a:rPr>
              <a:t>    </a:t>
            </a:r>
            <a:r>
              <a:rPr lang="zh-CN" altLang="en-US" sz="2800" b="1" dirty="0">
                <a:latin typeface="楷体_GB2312" panose="02010609030101010101" pitchFamily="49" charset="-122"/>
                <a:ea typeface="楷体_GB2312" panose="02010609030101010101" pitchFamily="49" charset="-122"/>
              </a:rPr>
              <a:t>依据</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导游人员管理条例</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规定，我国实行统一的导游人员资格考试制度。</a:t>
            </a:r>
          </a:p>
          <a:p>
            <a:pPr eaLnBrk="1" hangingPunct="1">
              <a:spcBef>
                <a:spcPct val="10000"/>
              </a:spcBef>
            </a:pP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导游人员资格证</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a:t>
            </a:r>
            <a:r>
              <a:rPr lang="zh-CN" altLang="en-US" sz="2800" b="1" dirty="0">
                <a:solidFill>
                  <a:srgbClr val="FF0000"/>
                </a:solidFill>
                <a:latin typeface="楷体_GB2312" panose="02010609030101010101" pitchFamily="49" charset="-122"/>
                <a:ea typeface="楷体_GB2312" panose="02010609030101010101" pitchFamily="49" charset="-122"/>
              </a:rPr>
              <a:t>是标志某人具备从事导游职业资格的证书，表明某人具备导游职业的资格</a:t>
            </a:r>
            <a:r>
              <a:rPr lang="zh-CN" altLang="en-US" sz="2800" b="1" dirty="0">
                <a:latin typeface="楷体_GB2312" panose="02010609030101010101" pitchFamily="49" charset="-122"/>
                <a:ea typeface="楷体_GB2312" panose="02010609030101010101" pitchFamily="49" charset="-122"/>
              </a:rPr>
              <a:t>。</a:t>
            </a:r>
          </a:p>
          <a:p>
            <a:pPr eaLnBrk="1" hangingPunct="1">
              <a:spcBef>
                <a:spcPct val="10000"/>
              </a:spcBef>
            </a:pPr>
            <a:r>
              <a:rPr lang="zh-CN" altLang="en-US" sz="2800" b="1" dirty="0">
                <a:latin typeface="楷体_GB2312" panose="02010609030101010101" pitchFamily="49" charset="-122"/>
                <a:ea typeface="楷体_GB2312" panose="02010609030101010101" pitchFamily="49" charset="-122"/>
              </a:rPr>
              <a:t>证书由</a:t>
            </a:r>
            <a:r>
              <a:rPr lang="zh-CN" altLang="en-US" sz="2800" b="1" dirty="0">
                <a:solidFill>
                  <a:srgbClr val="FF0000"/>
                </a:solidFill>
                <a:latin typeface="楷体_GB2312" panose="02010609030101010101" pitchFamily="49" charset="-122"/>
                <a:ea typeface="楷体_GB2312" panose="02010609030101010101" pitchFamily="49" charset="-122"/>
              </a:rPr>
              <a:t>国务院旅游行政部门或国务院旅游行政部门委托的省、自治区、直辖市人民政府旅游部门颁发</a:t>
            </a:r>
            <a:r>
              <a:rPr lang="zh-CN" altLang="en-US" sz="2800" b="1" dirty="0">
                <a:latin typeface="楷体_GB2312" panose="02010609030101010101" pitchFamily="49" charset="-122"/>
                <a:ea typeface="楷体_GB2312" panose="02010609030101010101" pitchFamily="49" charset="-122"/>
              </a:rPr>
              <a:t>，根据规定，参加且资格考试合格的人员，即可获得旅游行政部门颁发的</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导游人员资格证</a:t>
            </a:r>
            <a:r>
              <a:rPr lang="en-US" altLang="zh-CN" sz="2800" b="1" dirty="0">
                <a:latin typeface="楷体_GB2312" panose="02010609030101010101" pitchFamily="49" charset="-122"/>
                <a:ea typeface="楷体_GB2312" panose="02010609030101010101" pitchFamily="49" charset="-122"/>
              </a:rPr>
              <a:t>》</a:t>
            </a:r>
          </a:p>
          <a:p>
            <a:pPr eaLnBrk="1" hangingPunct="1">
              <a:spcBef>
                <a:spcPct val="10000"/>
              </a:spcBef>
            </a:pPr>
            <a:r>
              <a:rPr lang="zh-CN" altLang="en-US" sz="2800" b="1" dirty="0">
                <a:latin typeface="楷体_GB2312" panose="02010609030101010101" pitchFamily="49" charset="-122"/>
                <a:ea typeface="楷体_GB2312" panose="02010609030101010101" pitchFamily="49" charset="-122"/>
              </a:rPr>
              <a:t>自</a:t>
            </a:r>
            <a:r>
              <a:rPr lang="en-US" altLang="zh-CN" sz="2800" b="1" dirty="0">
                <a:latin typeface="楷体_GB2312" panose="02010609030101010101" pitchFamily="49" charset="-122"/>
                <a:ea typeface="楷体_GB2312" panose="02010609030101010101" pitchFamily="49" charset="-122"/>
              </a:rPr>
              <a:t>2016</a:t>
            </a:r>
            <a:r>
              <a:rPr lang="zh-CN" altLang="en-US" sz="2800" b="1" dirty="0">
                <a:latin typeface="楷体_GB2312" panose="02010609030101010101" pitchFamily="49" charset="-122"/>
                <a:ea typeface="楷体_GB2312" panose="02010609030101010101" pitchFamily="49" charset="-122"/>
              </a:rPr>
              <a:t>年起，导游人员资格证书没有期限规定</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13</a:t>
            </a:fld>
            <a:endParaRPr lang="en-US" altLang="zh-CN" sz="1200" dirty="0">
              <a:latin typeface="Arial Black" panose="020B0A04020102020204" pitchFamily="34" charset="0"/>
            </a:endParaRPr>
          </a:p>
        </p:txBody>
      </p:sp>
      <p:sp>
        <p:nvSpPr>
          <p:cNvPr id="14339" name="Rectangle 2"/>
          <p:cNvSpPr>
            <a:spLocks noGrp="1"/>
          </p:cNvSpPr>
          <p:nvPr>
            <p:ph type="title"/>
          </p:nvPr>
        </p:nvSpPr>
        <p:spPr>
          <a:ln/>
        </p:spPr>
        <p:txBody>
          <a:bodyPr vert="horz" wrap="square" lIns="91440" tIns="45720" rIns="91440" bIns="45720" anchor="ctr"/>
          <a:lstStyle/>
          <a:p>
            <a:pPr algn="ctr" eaLnBrk="1" hangingPunct="1"/>
            <a:r>
              <a:rPr lang="zh-CN" altLang="en-US" sz="4800" b="1" dirty="0">
                <a:solidFill>
                  <a:srgbClr val="FF0000"/>
                </a:solidFill>
                <a:latin typeface="仿宋_GB2312" panose="02010609030101010101" pitchFamily="49" charset="-122"/>
                <a:ea typeface="仿宋_GB2312" panose="02010609030101010101" pitchFamily="49" charset="-122"/>
              </a:rPr>
              <a:t>报考导游人员资格证书的条件</a:t>
            </a:r>
          </a:p>
        </p:txBody>
      </p:sp>
      <p:sp>
        <p:nvSpPr>
          <p:cNvPr id="14340" name="Rectangle 3"/>
          <p:cNvSpPr>
            <a:spLocks noGrp="1"/>
          </p:cNvSpPr>
          <p:nvPr>
            <p:ph idx="1"/>
          </p:nvPr>
        </p:nvSpPr>
        <p:spPr>
          <a:ln/>
        </p:spPr>
        <p:txBody>
          <a:bodyPr vert="horz" wrap="square" lIns="91440" tIns="45720" rIns="91440" bIns="45720" anchor="t"/>
          <a:lstStyle/>
          <a:p>
            <a:pPr eaLnBrk="1" hangingPunct="1"/>
            <a:r>
              <a:rPr lang="zh-CN" altLang="en-US" b="1" dirty="0">
                <a:ea typeface="楷体_GB2312" panose="02010609030101010101" pitchFamily="49" charset="-122"/>
              </a:rPr>
              <a:t>必须是中华人民共和国公民</a:t>
            </a:r>
          </a:p>
          <a:p>
            <a:pPr eaLnBrk="1" hangingPunct="1"/>
            <a:r>
              <a:rPr lang="zh-CN" altLang="en-US" b="1" dirty="0">
                <a:ea typeface="楷体_GB2312" panose="02010609030101010101" pitchFamily="49" charset="-122"/>
              </a:rPr>
              <a:t>必须具有高级中学、中等专业学校 或以上学历</a:t>
            </a:r>
          </a:p>
          <a:p>
            <a:pPr eaLnBrk="1" hangingPunct="1"/>
            <a:r>
              <a:rPr lang="zh-CN" altLang="en-US" b="1" dirty="0">
                <a:ea typeface="楷体_GB2312" panose="02010609030101010101" pitchFamily="49" charset="-122"/>
              </a:rPr>
              <a:t>必须身体健康</a:t>
            </a:r>
          </a:p>
          <a:p>
            <a:pPr eaLnBrk="1" hangingPunct="1"/>
            <a:r>
              <a:rPr lang="zh-CN" altLang="en-US" b="1" dirty="0">
                <a:ea typeface="楷体_GB2312" panose="02010609030101010101" pitchFamily="49" charset="-122"/>
              </a:rPr>
              <a:t>必须具有适应导游需要的基本知识和语言表达能力</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14</a:t>
            </a:fld>
            <a:endParaRPr lang="en-US" altLang="zh-CN" sz="1200" dirty="0">
              <a:latin typeface="Arial Black" panose="020B0A04020102020204" pitchFamily="34" charset="0"/>
            </a:endParaRPr>
          </a:p>
        </p:txBody>
      </p:sp>
      <p:sp>
        <p:nvSpPr>
          <p:cNvPr id="15363" name="Rectangle 2"/>
          <p:cNvSpPr>
            <a:spLocks noGrp="1"/>
          </p:cNvSpPr>
          <p:nvPr>
            <p:ph type="title"/>
          </p:nvPr>
        </p:nvSpPr>
        <p:spPr>
          <a:ln/>
        </p:spPr>
        <p:txBody>
          <a:bodyPr vert="horz" wrap="square" lIns="91440" tIns="45720" rIns="91440" bIns="45720" anchor="ctr"/>
          <a:lstStyle/>
          <a:p>
            <a:pPr eaLnBrk="1" hangingPunct="1"/>
            <a:r>
              <a:rPr lang="zh-CN" altLang="en-US" sz="4800" dirty="0">
                <a:ea typeface="黑体" panose="02010600030101010101" pitchFamily="2" charset="-122"/>
              </a:rPr>
              <a:t>三、导游证制度</a:t>
            </a:r>
            <a:r>
              <a:rPr lang="zh-CN" altLang="en-US" dirty="0"/>
              <a:t> </a:t>
            </a:r>
          </a:p>
        </p:txBody>
      </p:sp>
      <p:sp>
        <p:nvSpPr>
          <p:cNvPr id="15364" name="Rectangle 3"/>
          <p:cNvSpPr>
            <a:spLocks noGrp="1"/>
          </p:cNvSpPr>
          <p:nvPr>
            <p:ph idx="1"/>
          </p:nvPr>
        </p:nvSpPr>
        <p:spPr>
          <a:xfrm>
            <a:off x="457200" y="1700213"/>
            <a:ext cx="8229600" cy="4537075"/>
          </a:xfrm>
          <a:ln/>
        </p:spPr>
        <p:txBody>
          <a:bodyPr vert="horz" wrap="square" lIns="91440" tIns="45720" rIns="91440" bIns="45720" anchor="t"/>
          <a:lstStyle/>
          <a:p>
            <a:pPr eaLnBrk="1" hangingPunct="1">
              <a:lnSpc>
                <a:spcPct val="90000"/>
              </a:lnSpc>
            </a:pPr>
            <a:r>
              <a:rPr lang="zh-CN" altLang="en-US" b="1" dirty="0">
                <a:ea typeface="楷体_GB2312" panose="02010609030101010101" pitchFamily="49" charset="-122"/>
              </a:rPr>
              <a:t>导游证是导游证书的简称，</a:t>
            </a:r>
            <a:r>
              <a:rPr lang="zh-CN" altLang="en-US" b="1" dirty="0">
                <a:solidFill>
                  <a:srgbClr val="FF0000"/>
                </a:solidFill>
                <a:ea typeface="楷体_GB2312" panose="02010609030101010101" pitchFamily="49" charset="-122"/>
              </a:rPr>
              <a:t>是导游从业人员从业行为能力的证明</a:t>
            </a:r>
            <a:r>
              <a:rPr lang="zh-CN" altLang="en-US" b="1" dirty="0">
                <a:ea typeface="楷体_GB2312" panose="02010609030101010101" pitchFamily="49" charset="-122"/>
              </a:rPr>
              <a:t>，是表明导游人员身份的外在标识，它</a:t>
            </a:r>
            <a:r>
              <a:rPr lang="zh-CN" altLang="en-US" b="1" dirty="0">
                <a:solidFill>
                  <a:srgbClr val="FF0000"/>
                </a:solidFill>
                <a:ea typeface="楷体_GB2312" panose="02010609030101010101" pitchFamily="49" charset="-122"/>
              </a:rPr>
              <a:t>是国家准许从事导游工作的证件</a:t>
            </a:r>
            <a:r>
              <a:rPr lang="zh-CN" altLang="en-US" b="1" dirty="0">
                <a:ea typeface="楷体_GB2312" panose="02010609030101010101" pitchFamily="49" charset="-122"/>
              </a:rPr>
              <a:t>。</a:t>
            </a:r>
          </a:p>
          <a:p>
            <a:pPr eaLnBrk="1" hangingPunct="1">
              <a:lnSpc>
                <a:spcPct val="90000"/>
              </a:lnSpc>
            </a:pPr>
            <a:r>
              <a:rPr lang="en-US" altLang="zh-CN" b="1" dirty="0">
                <a:ea typeface="楷体_GB2312" panose="02010609030101010101" pitchFamily="49" charset="-122"/>
              </a:rPr>
              <a:t>《</a:t>
            </a:r>
            <a:r>
              <a:rPr lang="zh-CN" altLang="en-US" b="1" dirty="0">
                <a:ea typeface="楷体_GB2312" panose="02010609030101010101" pitchFamily="49" charset="-122"/>
              </a:rPr>
              <a:t>导游人员管理条例</a:t>
            </a:r>
            <a:r>
              <a:rPr lang="en-US" altLang="zh-CN" b="1" dirty="0">
                <a:ea typeface="楷体_GB2312" panose="02010609030101010101" pitchFamily="49" charset="-122"/>
              </a:rPr>
              <a:t>》</a:t>
            </a:r>
            <a:r>
              <a:rPr lang="zh-CN" altLang="en-US" b="1" dirty="0">
                <a:ea typeface="楷体_GB2312" panose="02010609030101010101" pitchFamily="49" charset="-122"/>
              </a:rPr>
              <a:t>的规定：“在中华人民共和国境内从事导游活动，必须取得导游证。”</a:t>
            </a:r>
          </a:p>
          <a:p>
            <a:pPr eaLnBrk="1" hangingPunct="1">
              <a:lnSpc>
                <a:spcPct val="90000"/>
              </a:lnSpc>
            </a:pPr>
            <a:r>
              <a:rPr lang="zh-CN" altLang="en-US" b="1" dirty="0">
                <a:solidFill>
                  <a:srgbClr val="FF0000"/>
                </a:solidFill>
                <a:ea typeface="楷体_GB2312" panose="02010609030101010101" pitchFamily="49" charset="-122"/>
              </a:rPr>
              <a:t>取得导游人员资格证，是取得导游证的前提。</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15</a:t>
            </a:fld>
            <a:endParaRPr lang="en-US" altLang="zh-CN" sz="1200" dirty="0">
              <a:latin typeface="Arial Black" panose="020B0A04020102020204" pitchFamily="34" charset="0"/>
            </a:endParaRPr>
          </a:p>
        </p:txBody>
      </p:sp>
      <p:sp>
        <p:nvSpPr>
          <p:cNvPr id="16387" name="Rectangle 3"/>
          <p:cNvSpPr>
            <a:spLocks noGrp="1"/>
          </p:cNvSpPr>
          <p:nvPr>
            <p:ph type="body"/>
          </p:nvPr>
        </p:nvSpPr>
        <p:spPr>
          <a:xfrm>
            <a:off x="755650" y="1981200"/>
            <a:ext cx="7473950" cy="3886200"/>
          </a:xfrm>
          <a:ln/>
        </p:spPr>
        <p:txBody>
          <a:bodyPr vert="horz" wrap="square" lIns="91440" tIns="45720" rIns="91440" bIns="45720" anchor="t"/>
          <a:lstStyle/>
          <a:p>
            <a:pPr eaLnBrk="1" hangingPunct="1">
              <a:buNone/>
            </a:pPr>
            <a:r>
              <a:rPr lang="en-US" altLang="zh-CN" sz="3600" b="1" dirty="0">
                <a:solidFill>
                  <a:srgbClr val="FF3399"/>
                </a:solidFill>
                <a:latin typeface="楷体_GB2312" panose="02010609030101010101" pitchFamily="49" charset="-122"/>
                <a:ea typeface="楷体_GB2312" panose="02010609030101010101" pitchFamily="49" charset="-122"/>
              </a:rPr>
              <a:t>1.</a:t>
            </a:r>
            <a:r>
              <a:rPr lang="en-US" altLang="zh-CN" dirty="0"/>
              <a:t> </a:t>
            </a:r>
            <a:r>
              <a:rPr lang="zh-CN" altLang="en-US" sz="3600" b="1" dirty="0">
                <a:solidFill>
                  <a:srgbClr val="FF3399"/>
                </a:solidFill>
                <a:latin typeface="楷体_GB2312" panose="02010609030101010101" pitchFamily="49" charset="-122"/>
                <a:ea typeface="楷体_GB2312" panose="02010609030101010101" pitchFamily="49" charset="-122"/>
              </a:rPr>
              <a:t>申领导游证的条件</a:t>
            </a:r>
          </a:p>
          <a:p>
            <a:pPr eaLnBrk="1" hangingPunct="1"/>
            <a:r>
              <a:rPr lang="zh-CN" altLang="en-US" b="1" dirty="0">
                <a:ea typeface="楷体_GB2312" panose="02010609030101010101" pitchFamily="49" charset="-122"/>
              </a:rPr>
              <a:t>已取得导游人员资格证书。</a:t>
            </a:r>
          </a:p>
          <a:p>
            <a:pPr eaLnBrk="1" hangingPunct="1"/>
            <a:r>
              <a:rPr lang="zh-CN" altLang="en-US" b="1" dirty="0">
                <a:ea typeface="楷体_GB2312" panose="02010609030101010101" pitchFamily="49" charset="-122"/>
              </a:rPr>
              <a:t>与旅行社订立劳动合同或在导游服务公司进行登记。</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16</a:t>
            </a:fld>
            <a:endParaRPr lang="en-US" altLang="zh-CN" sz="1200" dirty="0">
              <a:latin typeface="Arial Black" panose="020B0A04020102020204" pitchFamily="34" charset="0"/>
            </a:endParaRPr>
          </a:p>
        </p:txBody>
      </p:sp>
      <p:sp>
        <p:nvSpPr>
          <p:cNvPr id="17411" name="Rectangle 3"/>
          <p:cNvSpPr>
            <a:spLocks noGrp="1"/>
          </p:cNvSpPr>
          <p:nvPr>
            <p:ph type="body"/>
          </p:nvPr>
        </p:nvSpPr>
        <p:spPr>
          <a:xfrm>
            <a:off x="755650" y="1484313"/>
            <a:ext cx="7561263" cy="4383087"/>
          </a:xfrm>
          <a:ln/>
        </p:spPr>
        <p:txBody>
          <a:bodyPr vert="horz" wrap="square" lIns="91440" tIns="45720" rIns="91440" bIns="45720" anchor="t"/>
          <a:lstStyle/>
          <a:p>
            <a:pPr eaLnBrk="1" hangingPunct="1">
              <a:buNone/>
            </a:pPr>
            <a:r>
              <a:rPr lang="en-US" altLang="zh-CN" sz="3600" b="1" dirty="0">
                <a:solidFill>
                  <a:srgbClr val="FF3399"/>
                </a:solidFill>
                <a:latin typeface="楷体_GB2312" panose="02010609030101010101" pitchFamily="49" charset="-122"/>
                <a:ea typeface="楷体_GB2312" panose="02010609030101010101" pitchFamily="49" charset="-122"/>
              </a:rPr>
              <a:t>2.</a:t>
            </a:r>
            <a:r>
              <a:rPr lang="en-US" altLang="zh-CN" sz="2800" dirty="0"/>
              <a:t> </a:t>
            </a:r>
            <a:r>
              <a:rPr lang="zh-CN" altLang="en-US" sz="3600" b="1" dirty="0">
                <a:solidFill>
                  <a:srgbClr val="FF3399"/>
                </a:solidFill>
                <a:latin typeface="楷体_GB2312" panose="02010609030101010101" pitchFamily="49" charset="-122"/>
                <a:ea typeface="楷体_GB2312" panose="02010609030101010101" pitchFamily="49" charset="-122"/>
              </a:rPr>
              <a:t>不得颁发导游证的情形</a:t>
            </a:r>
          </a:p>
          <a:p>
            <a:pPr eaLnBrk="1" hangingPunct="1"/>
            <a:r>
              <a:rPr lang="zh-CN" altLang="en-US" b="1" dirty="0">
                <a:ea typeface="楷体_GB2312" panose="02010609030101010101" pitchFamily="49" charset="-122"/>
              </a:rPr>
              <a:t>（</a:t>
            </a:r>
            <a:r>
              <a:rPr lang="en-US" altLang="zh-CN" b="1" dirty="0">
                <a:ea typeface="楷体_GB2312" panose="02010609030101010101" pitchFamily="49" charset="-122"/>
              </a:rPr>
              <a:t>1</a:t>
            </a:r>
            <a:r>
              <a:rPr lang="zh-CN" altLang="en-US" b="1" dirty="0">
                <a:ea typeface="楷体_GB2312" panose="02010609030101010101" pitchFamily="49" charset="-122"/>
              </a:rPr>
              <a:t>）无民事行为能力或者限制民事行为能力的； </a:t>
            </a:r>
          </a:p>
          <a:p>
            <a:pPr eaLnBrk="1" hangingPunct="1"/>
            <a:r>
              <a:rPr lang="zh-CN" altLang="en-US" b="1" dirty="0">
                <a:ea typeface="楷体_GB2312" panose="02010609030101010101" pitchFamily="49" charset="-122"/>
              </a:rPr>
              <a:t>（</a:t>
            </a:r>
            <a:r>
              <a:rPr lang="en-US" altLang="zh-CN" b="1" dirty="0">
                <a:ea typeface="楷体_GB2312" panose="02010609030101010101" pitchFamily="49" charset="-122"/>
              </a:rPr>
              <a:t>2</a:t>
            </a:r>
            <a:r>
              <a:rPr lang="zh-CN" altLang="en-US" b="1" dirty="0">
                <a:ea typeface="楷体_GB2312" panose="02010609030101010101" pitchFamily="49" charset="-122"/>
              </a:rPr>
              <a:t>）患有传染性疾病的； </a:t>
            </a:r>
          </a:p>
          <a:p>
            <a:pPr eaLnBrk="1" hangingPunct="1"/>
            <a:r>
              <a:rPr lang="zh-CN" altLang="en-US" b="1" dirty="0">
                <a:ea typeface="楷体_GB2312" panose="02010609030101010101" pitchFamily="49" charset="-122"/>
              </a:rPr>
              <a:t>（</a:t>
            </a:r>
            <a:r>
              <a:rPr lang="en-US" altLang="zh-CN" b="1" dirty="0">
                <a:ea typeface="楷体_GB2312" panose="02010609030101010101" pitchFamily="49" charset="-122"/>
              </a:rPr>
              <a:t>3</a:t>
            </a:r>
            <a:r>
              <a:rPr lang="zh-CN" altLang="en-US" b="1" dirty="0">
                <a:ea typeface="楷体_GB2312" panose="02010609030101010101" pitchFamily="49" charset="-122"/>
              </a:rPr>
              <a:t>）受过刑事处罚的，过失犯罪的除外； </a:t>
            </a:r>
          </a:p>
          <a:p>
            <a:pPr eaLnBrk="1" hangingPunct="1"/>
            <a:r>
              <a:rPr lang="zh-CN" altLang="en-US" b="1" dirty="0">
                <a:ea typeface="楷体_GB2312" panose="02010609030101010101" pitchFamily="49" charset="-122"/>
              </a:rPr>
              <a:t>（</a:t>
            </a:r>
            <a:r>
              <a:rPr lang="en-US" altLang="zh-CN" b="1" dirty="0">
                <a:ea typeface="楷体_GB2312" panose="02010609030101010101" pitchFamily="49" charset="-122"/>
              </a:rPr>
              <a:t>4</a:t>
            </a:r>
            <a:r>
              <a:rPr lang="zh-CN" altLang="en-US" b="1" dirty="0">
                <a:ea typeface="楷体_GB2312" panose="02010609030101010101" pitchFamily="49" charset="-122"/>
              </a:rPr>
              <a:t>）被吊销导游证之日起未逾</a:t>
            </a:r>
            <a:r>
              <a:rPr lang="en-US" altLang="zh-CN" b="1" dirty="0">
                <a:ea typeface="楷体_GB2312" panose="02010609030101010101" pitchFamily="49" charset="-122"/>
              </a:rPr>
              <a:t>3</a:t>
            </a:r>
            <a:r>
              <a:rPr lang="zh-CN" altLang="en-US" b="1" dirty="0">
                <a:ea typeface="楷体_GB2312" panose="02010609030101010101" pitchFamily="49" charset="-122"/>
              </a:rPr>
              <a:t>年的。</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17</a:t>
            </a:fld>
            <a:endParaRPr lang="en-US" altLang="zh-CN" sz="1200" dirty="0">
              <a:latin typeface="Arial Black" panose="020B0A04020102020204" pitchFamily="34" charset="0"/>
            </a:endParaRPr>
          </a:p>
        </p:txBody>
      </p:sp>
      <p:sp>
        <p:nvSpPr>
          <p:cNvPr id="21507" name="Rectangle 2"/>
          <p:cNvSpPr>
            <a:spLocks noGrp="1"/>
          </p:cNvSpPr>
          <p:nvPr>
            <p:ph type="title"/>
          </p:nvPr>
        </p:nvSpPr>
        <p:spPr>
          <a:ln/>
        </p:spPr>
        <p:txBody>
          <a:bodyPr vert="horz" wrap="square" lIns="91440" tIns="45720" rIns="91440" bIns="45720" anchor="ctr"/>
          <a:lstStyle/>
          <a:p>
            <a:pPr eaLnBrk="1" hangingPunct="1"/>
            <a:r>
              <a:rPr lang="en-US" altLang="zh-CN" sz="3600" b="1" dirty="0">
                <a:solidFill>
                  <a:srgbClr val="FF3399"/>
                </a:solidFill>
                <a:latin typeface="楷体_GB2312" panose="02010609030101010101" pitchFamily="49" charset="-122"/>
                <a:ea typeface="楷体_GB2312" panose="02010609030101010101" pitchFamily="49" charset="-122"/>
              </a:rPr>
              <a:t>3. </a:t>
            </a:r>
            <a:r>
              <a:rPr lang="zh-CN" altLang="en-US" sz="3600" b="1" dirty="0">
                <a:solidFill>
                  <a:srgbClr val="FF3399"/>
                </a:solidFill>
                <a:latin typeface="楷体_GB2312" panose="02010609030101010101" pitchFamily="49" charset="-122"/>
                <a:ea typeface="楷体_GB2312" panose="02010609030101010101" pitchFamily="49" charset="-122"/>
              </a:rPr>
              <a:t>申请导游证的程序</a:t>
            </a:r>
          </a:p>
        </p:txBody>
      </p:sp>
      <p:sp>
        <p:nvSpPr>
          <p:cNvPr id="21508" name="Rectangle 3"/>
          <p:cNvSpPr>
            <a:spLocks noGrp="1"/>
          </p:cNvSpPr>
          <p:nvPr>
            <p:ph idx="1"/>
          </p:nvPr>
        </p:nvSpPr>
        <p:spPr>
          <a:xfrm>
            <a:off x="457200" y="1981200"/>
            <a:ext cx="8229600" cy="3248025"/>
          </a:xfrm>
          <a:ln/>
        </p:spPr>
        <p:txBody>
          <a:bodyPr vert="horz" wrap="square" lIns="91440" tIns="45720" rIns="91440" bIns="45720" anchor="t"/>
          <a:lstStyle/>
          <a:p>
            <a:pPr eaLnBrk="1" hangingPunct="1"/>
            <a:r>
              <a:rPr lang="zh-CN" altLang="en-US" b="1" dirty="0">
                <a:solidFill>
                  <a:srgbClr val="FF0000"/>
                </a:solidFill>
                <a:ea typeface="楷体_GB2312" panose="02010609030101010101" pitchFamily="49" charset="-122"/>
              </a:rPr>
              <a:t>（</a:t>
            </a:r>
            <a:r>
              <a:rPr lang="en-US" altLang="zh-CN" b="1" dirty="0">
                <a:solidFill>
                  <a:srgbClr val="FF0000"/>
                </a:solidFill>
                <a:ea typeface="楷体_GB2312" panose="02010609030101010101" pitchFamily="49" charset="-122"/>
              </a:rPr>
              <a:t>1</a:t>
            </a:r>
            <a:r>
              <a:rPr lang="zh-CN" altLang="en-US" b="1" dirty="0">
                <a:solidFill>
                  <a:srgbClr val="FF0000"/>
                </a:solidFill>
                <a:ea typeface="楷体_GB2312" panose="02010609030101010101" pitchFamily="49" charset="-122"/>
              </a:rPr>
              <a:t>）积累工作经历。</a:t>
            </a:r>
            <a:r>
              <a:rPr lang="zh-CN" altLang="en-US" b="1" dirty="0">
                <a:ea typeface="楷体_GB2312" panose="02010609030101010101" pitchFamily="49" charset="-122"/>
              </a:rPr>
              <a:t>申领导游证的人员必须是在通过导游资格考试前提下，与旅行社订立劳动合同或在相关旅游行业组织注册，有至少３个月的实际导游经历，并由旅行社或导游服务公司对申请人的思想道德和工作能力进行考核评价。</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18</a:t>
            </a:fld>
            <a:endParaRPr lang="en-US" altLang="zh-CN" sz="1200" dirty="0">
              <a:latin typeface="Arial Black" panose="020B0A04020102020204" pitchFamily="34" charset="0"/>
            </a:endParaRPr>
          </a:p>
        </p:txBody>
      </p:sp>
      <p:sp>
        <p:nvSpPr>
          <p:cNvPr id="22531" name="Rectangle 3"/>
          <p:cNvSpPr>
            <a:spLocks noGrp="1"/>
          </p:cNvSpPr>
          <p:nvPr>
            <p:ph type="body"/>
          </p:nvPr>
        </p:nvSpPr>
        <p:spPr>
          <a:xfrm>
            <a:off x="539750" y="1700213"/>
            <a:ext cx="8229600" cy="3886200"/>
          </a:xfrm>
          <a:ln/>
        </p:spPr>
        <p:txBody>
          <a:bodyPr vert="horz" wrap="square" lIns="91440" tIns="45720" rIns="91440" bIns="45720" anchor="t"/>
          <a:lstStyle/>
          <a:p>
            <a:pPr eaLnBrk="1" hangingPunct="1"/>
            <a:r>
              <a:rPr lang="zh-CN" altLang="en-US" b="1" dirty="0">
                <a:solidFill>
                  <a:srgbClr val="FF0000"/>
                </a:solidFill>
                <a:ea typeface="楷体_GB2312" panose="02010609030101010101" pitchFamily="49" charset="-122"/>
              </a:rPr>
              <a:t>（</a:t>
            </a:r>
            <a:r>
              <a:rPr lang="en-US" altLang="zh-CN" b="1" dirty="0">
                <a:solidFill>
                  <a:srgbClr val="FF0000"/>
                </a:solidFill>
                <a:ea typeface="楷体_GB2312" panose="02010609030101010101" pitchFamily="49" charset="-122"/>
              </a:rPr>
              <a:t>2</a:t>
            </a:r>
            <a:r>
              <a:rPr lang="zh-CN" altLang="en-US" b="1" dirty="0">
                <a:solidFill>
                  <a:srgbClr val="FF0000"/>
                </a:solidFill>
                <a:ea typeface="楷体_GB2312" panose="02010609030101010101" pitchFamily="49" charset="-122"/>
              </a:rPr>
              <a:t>）提出申请。</a:t>
            </a:r>
            <a:r>
              <a:rPr lang="zh-CN" altLang="en-US" b="1" dirty="0">
                <a:ea typeface="楷体_GB2312" panose="02010609030101010101" pitchFamily="49" charset="-122"/>
              </a:rPr>
              <a:t>申请人提出书面申请并向主管旅行社进行申报，同时，应附有该申请人的</a:t>
            </a:r>
            <a:r>
              <a:rPr lang="en-US" altLang="zh-CN" b="1" dirty="0">
                <a:ea typeface="楷体_GB2312" panose="02010609030101010101" pitchFamily="49" charset="-122"/>
              </a:rPr>
              <a:t>《</a:t>
            </a:r>
            <a:r>
              <a:rPr lang="zh-CN" altLang="en-US" b="1" dirty="0">
                <a:ea typeface="楷体_GB2312" panose="02010609030101010101" pitchFamily="49" charset="-122"/>
              </a:rPr>
              <a:t>导游人员资格证</a:t>
            </a:r>
            <a:r>
              <a:rPr lang="en-US" altLang="zh-CN" b="1" dirty="0">
                <a:ea typeface="楷体_GB2312" panose="02010609030101010101" pitchFamily="49" charset="-122"/>
              </a:rPr>
              <a:t>》</a:t>
            </a:r>
            <a:r>
              <a:rPr lang="zh-CN" altLang="en-US" b="1" dirty="0">
                <a:ea typeface="楷体_GB2312" panose="02010609030101010101" pitchFamily="49" charset="-122"/>
              </a:rPr>
              <a:t>及相关证明材料。</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19</a:t>
            </a:fld>
            <a:endParaRPr lang="en-US" altLang="zh-CN" sz="1200" dirty="0">
              <a:latin typeface="Arial Black" panose="020B0A04020102020204" pitchFamily="34" charset="0"/>
            </a:endParaRPr>
          </a:p>
        </p:txBody>
      </p:sp>
      <p:sp>
        <p:nvSpPr>
          <p:cNvPr id="23555" name="Rectangle 3"/>
          <p:cNvSpPr>
            <a:spLocks noGrp="1"/>
          </p:cNvSpPr>
          <p:nvPr>
            <p:ph idx="1"/>
          </p:nvPr>
        </p:nvSpPr>
        <p:spPr>
          <a:xfrm>
            <a:off x="457200" y="1484313"/>
            <a:ext cx="8229600" cy="4383087"/>
          </a:xfrm>
          <a:ln/>
        </p:spPr>
        <p:txBody>
          <a:bodyPr vert="horz" wrap="square" lIns="91440" tIns="45720" rIns="91440" bIns="45720" anchor="t"/>
          <a:lstStyle/>
          <a:p>
            <a:pPr eaLnBrk="1" hangingPunct="1"/>
            <a:r>
              <a:rPr lang="zh-CN" altLang="en-US" b="1" dirty="0">
                <a:solidFill>
                  <a:srgbClr val="FF0000"/>
                </a:solidFill>
                <a:latin typeface="楷体_GB2312" panose="02010609030101010101" pitchFamily="49" charset="-122"/>
                <a:ea typeface="楷体_GB2312" panose="02010609030101010101" pitchFamily="49" charset="-122"/>
              </a:rPr>
              <a:t>省、自治区、直辖市人民政府旅游行政管理部门</a:t>
            </a:r>
            <a:r>
              <a:rPr lang="zh-CN" altLang="en-US" b="1" dirty="0">
                <a:latin typeface="楷体_GB2312" panose="02010609030101010101" pitchFamily="49" charset="-122"/>
                <a:ea typeface="楷体_GB2312" panose="02010609030101010101" pitchFamily="49" charset="-122"/>
              </a:rPr>
              <a:t>应按照</a:t>
            </a:r>
            <a:r>
              <a:rPr lang="en-US" altLang="zh-CN" b="1" dirty="0">
                <a:latin typeface="楷体_GB2312" panose="02010609030101010101" pitchFamily="49" charset="-122"/>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导游人员管理条例</a:t>
            </a:r>
            <a:r>
              <a:rPr lang="en-US" altLang="zh-CN" b="1" dirty="0">
                <a:latin typeface="楷体_GB2312" panose="02010609030101010101" pitchFamily="49" charset="-122"/>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第</a:t>
            </a:r>
            <a:r>
              <a:rPr lang="en-US" altLang="zh-CN" b="1" dirty="0">
                <a:latin typeface="楷体_GB2312" panose="02010609030101010101" pitchFamily="49" charset="-122"/>
                <a:ea typeface="楷体_GB2312" panose="02010609030101010101" pitchFamily="49" charset="-122"/>
              </a:rPr>
              <a:t>6</a:t>
            </a:r>
            <a:r>
              <a:rPr lang="zh-CN" altLang="en-US" b="1" dirty="0">
                <a:latin typeface="楷体_GB2312" panose="02010609030101010101" pitchFamily="49" charset="-122"/>
                <a:ea typeface="楷体_GB2312" panose="02010609030101010101" pitchFamily="49" charset="-122"/>
              </a:rPr>
              <a:t>条的规定，</a:t>
            </a:r>
            <a:r>
              <a:rPr lang="zh-CN" altLang="en-US" b="1" dirty="0">
                <a:solidFill>
                  <a:srgbClr val="FF0000"/>
                </a:solidFill>
                <a:latin typeface="楷体_GB2312" panose="02010609030101010101" pitchFamily="49" charset="-122"/>
                <a:ea typeface="楷体_GB2312" panose="02010609030101010101" pitchFamily="49" charset="-122"/>
              </a:rPr>
              <a:t>自收到领取导游证申请之日起</a:t>
            </a:r>
            <a:r>
              <a:rPr lang="en-US" altLang="zh-CN" b="1" dirty="0">
                <a:solidFill>
                  <a:srgbClr val="FF0000"/>
                </a:solidFill>
                <a:latin typeface="楷体_GB2312" panose="02010609030101010101" pitchFamily="49" charset="-122"/>
                <a:ea typeface="楷体_GB2312" panose="02010609030101010101" pitchFamily="49" charset="-122"/>
              </a:rPr>
              <a:t>15</a:t>
            </a:r>
            <a:r>
              <a:rPr lang="zh-CN" altLang="en-US" b="1" dirty="0">
                <a:solidFill>
                  <a:srgbClr val="FF0000"/>
                </a:solidFill>
                <a:latin typeface="楷体_GB2312" panose="02010609030101010101" pitchFamily="49" charset="-122"/>
                <a:ea typeface="楷体_GB2312" panose="02010609030101010101" pitchFamily="49" charset="-122"/>
              </a:rPr>
              <a:t>日内，颁发导游证</a:t>
            </a:r>
            <a:r>
              <a:rPr lang="zh-CN" altLang="en-US" b="1" dirty="0">
                <a:latin typeface="楷体_GB2312" panose="02010609030101010101" pitchFamily="49" charset="-122"/>
                <a:ea typeface="楷体_GB2312" panose="02010609030101010101" pitchFamily="49" charset="-122"/>
              </a:rPr>
              <a:t>。如发现有不得颁发导游证的情形，应书面通知申请人。</a:t>
            </a:r>
          </a:p>
          <a:p>
            <a:pPr eaLnBrk="1" hangingPunct="1"/>
            <a:r>
              <a:rPr lang="en-US" altLang="zh-CN" b="1" dirty="0">
                <a:latin typeface="楷体_GB2312" panose="02010609030101010101" pitchFamily="49" charset="-122"/>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导游人员资格证</a:t>
            </a:r>
            <a:r>
              <a:rPr lang="en-US" altLang="zh-CN" b="1" dirty="0">
                <a:latin typeface="楷体_GB2312" panose="02010609030101010101" pitchFamily="49" charset="-122"/>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和导游证由国务院旅游行政管理部门统一印制，在中华人民共和国全国范围内使用。</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2</a:t>
            </a:fld>
            <a:endParaRPr lang="en-US" altLang="zh-CN" sz="1200" dirty="0">
              <a:latin typeface="Arial Black" panose="020B0A04020102020204" pitchFamily="34" charset="0"/>
            </a:endParaRPr>
          </a:p>
        </p:txBody>
      </p:sp>
      <p:sp>
        <p:nvSpPr>
          <p:cNvPr id="4099" name="Rectangle 2"/>
          <p:cNvSpPr>
            <a:spLocks noGrp="1"/>
          </p:cNvSpPr>
          <p:nvPr>
            <p:ph type="title"/>
          </p:nvPr>
        </p:nvSpPr>
        <p:spPr>
          <a:ln/>
        </p:spPr>
        <p:txBody>
          <a:bodyPr vert="horz" wrap="square" lIns="91440" tIns="45720" rIns="91440" bIns="45720" anchor="ctr"/>
          <a:lstStyle/>
          <a:p>
            <a:pPr eaLnBrk="1" hangingPunct="1"/>
            <a:r>
              <a:rPr lang="zh-CN" altLang="en-US" dirty="0">
                <a:latin typeface="黑体" panose="02010600030101010101" pitchFamily="2" charset="-122"/>
                <a:ea typeface="黑体" panose="02010600030101010101" pitchFamily="2" charset="-122"/>
              </a:rPr>
              <a:t>第一节 导游人员管理法规概述</a:t>
            </a:r>
            <a:r>
              <a:rPr lang="zh-CN" altLang="en-US" sz="3600" dirty="0"/>
              <a:t> </a:t>
            </a:r>
          </a:p>
        </p:txBody>
      </p:sp>
      <p:sp>
        <p:nvSpPr>
          <p:cNvPr id="4100" name="Rectangle 5"/>
          <p:cNvSpPr/>
          <p:nvPr/>
        </p:nvSpPr>
        <p:spPr>
          <a:xfrm>
            <a:off x="468313" y="1989138"/>
            <a:ext cx="8280400" cy="3455987"/>
          </a:xfrm>
          <a:prstGeom prst="rect">
            <a:avLst/>
          </a:prstGeom>
          <a:noFill/>
          <a:ln w="9525">
            <a:noFill/>
          </a:ln>
        </p:spPr>
        <p:txBody>
          <a:bodyPr/>
          <a:lstStyle/>
          <a:p>
            <a:pPr marL="342900" indent="-342900">
              <a:spcBef>
                <a:spcPct val="20000"/>
              </a:spcBef>
              <a:buClr>
                <a:schemeClr val="bg2"/>
              </a:buClr>
              <a:buSzPct val="75000"/>
              <a:buFont typeface="Wingdings" panose="05000000000000000000" pitchFamily="2" charset="2"/>
              <a:buChar char="n"/>
            </a:pPr>
            <a:endParaRPr lang="en-US" altLang="zh-CN" sz="3600" b="1" dirty="0">
              <a:solidFill>
                <a:srgbClr val="0066FF"/>
              </a:solidFill>
              <a:latin typeface="仿宋_GB2312" panose="02010609030101010101" pitchFamily="49" charset="-122"/>
              <a:ea typeface="仿宋_GB2312" panose="02010609030101010101" pitchFamily="49" charset="-122"/>
            </a:endParaRPr>
          </a:p>
          <a:p>
            <a:pPr marL="342900" indent="-342900">
              <a:spcBef>
                <a:spcPct val="20000"/>
              </a:spcBef>
              <a:buClr>
                <a:schemeClr val="bg2"/>
              </a:buClr>
              <a:buSzPct val="75000"/>
              <a:buFont typeface="Wingdings" panose="05000000000000000000" pitchFamily="2" charset="2"/>
              <a:buChar char="n"/>
            </a:pPr>
            <a:r>
              <a:rPr lang="en-US" altLang="zh-CN" sz="3200" b="1" dirty="0">
                <a:latin typeface="Arial" panose="020B0604020202020204" pitchFamily="34" charset="0"/>
                <a:ea typeface="楷体_GB2312" panose="02010609030101010101" pitchFamily="49" charset="-122"/>
              </a:rPr>
              <a:t>       </a:t>
            </a:r>
            <a:r>
              <a:rPr lang="zh-CN" altLang="en-US" sz="3200" b="1" dirty="0">
                <a:latin typeface="Arial" panose="020B0604020202020204" pitchFamily="34" charset="0"/>
                <a:ea typeface="楷体_GB2312" panose="02010609030101010101" pitchFamily="49" charset="-122"/>
              </a:rPr>
              <a:t>导游人员是旅游业的窗口，是旅游接待工作第一线的关键人员。代表着旅行社乃至旅游目的地的对外形象，同时也是一个国家文明的代表和体现。为此，旅游行业对导游人员的素质有较高的要求。</a:t>
            </a:r>
            <a:endParaRPr lang="zh-CN" altLang="en-US" sz="2800" dirty="0">
              <a:latin typeface="Arial" panose="020B0604020202020204" pitchFamily="34" charset="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20</a:t>
            </a:fld>
            <a:endParaRPr lang="en-US" altLang="zh-CN" sz="1200" dirty="0">
              <a:latin typeface="Arial Black" panose="020B0A04020102020204" pitchFamily="34" charset="0"/>
            </a:endParaRPr>
          </a:p>
        </p:txBody>
      </p:sp>
      <p:sp>
        <p:nvSpPr>
          <p:cNvPr id="23555" name="Rectangle 3"/>
          <p:cNvSpPr>
            <a:spLocks noGrp="1"/>
          </p:cNvSpPr>
          <p:nvPr>
            <p:ph idx="1"/>
          </p:nvPr>
        </p:nvSpPr>
        <p:spPr>
          <a:xfrm>
            <a:off x="0" y="548680"/>
            <a:ext cx="8964488" cy="6156920"/>
          </a:xfrm>
          <a:ln/>
        </p:spPr>
        <p:txBody>
          <a:bodyPr vert="horz" wrap="square" lIns="91440" tIns="45720" rIns="91440" bIns="45720" anchor="t"/>
          <a:lstStyle/>
          <a:p>
            <a:pPr>
              <a:spcBef>
                <a:spcPct val="0"/>
              </a:spcBef>
            </a:pPr>
            <a:r>
              <a:rPr lang="en-US" altLang="zh-CN" sz="3600" b="1" dirty="0">
                <a:solidFill>
                  <a:srgbClr val="FF3399"/>
                </a:solidFill>
                <a:latin typeface="楷体_GB2312" panose="02010609030101010101" pitchFamily="49" charset="-122"/>
                <a:ea typeface="楷体_GB2312" panose="02010609030101010101" pitchFamily="49" charset="-122"/>
                <a:cs typeface="+mj-cs"/>
              </a:rPr>
              <a:t>4 </a:t>
            </a:r>
            <a:r>
              <a:rPr lang="zh-CN" altLang="en-US" sz="3600" b="1" dirty="0">
                <a:solidFill>
                  <a:srgbClr val="FF3399"/>
                </a:solidFill>
                <a:latin typeface="楷体_GB2312" panose="02010609030101010101" pitchFamily="49" charset="-122"/>
                <a:ea typeface="楷体_GB2312" panose="02010609030101010101" pitchFamily="49" charset="-122"/>
                <a:cs typeface="+mj-cs"/>
              </a:rPr>
              <a:t>导游证申请的受理</a:t>
            </a:r>
            <a:endParaRPr lang="en-US" altLang="zh-CN" sz="3600" b="1" dirty="0">
              <a:solidFill>
                <a:srgbClr val="FF3399"/>
              </a:solidFill>
              <a:latin typeface="楷体_GB2312" panose="02010609030101010101" pitchFamily="49" charset="-122"/>
              <a:ea typeface="楷体_GB2312" panose="02010609030101010101" pitchFamily="49" charset="-122"/>
              <a:cs typeface="+mj-cs"/>
            </a:endParaRPr>
          </a:p>
          <a:p>
            <a:r>
              <a:rPr lang="en-US" altLang="zh-CN" b="1" dirty="0">
                <a:latin typeface="楷体_GB2312" panose="02010609030101010101" pitchFamily="49" charset="-122"/>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导游管理办法</a:t>
            </a:r>
            <a:r>
              <a:rPr lang="en-US" altLang="zh-CN" b="1" dirty="0">
                <a:latin typeface="楷体_GB2312" panose="02010609030101010101" pitchFamily="49" charset="-122"/>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第一条规定，所在地旅游主管部门对申请人提出的取得导游证的申请，应当依法出具受理或者不予受理的书面凭证。需补正相关材料的，应当自收到申请材料之日起</a:t>
            </a:r>
            <a:r>
              <a:rPr lang="en-US" altLang="zh-CN" b="1" dirty="0">
                <a:latin typeface="楷体_GB2312" panose="02010609030101010101" pitchFamily="49" charset="-122"/>
                <a:ea typeface="楷体_GB2312" panose="02010609030101010101" pitchFamily="49" charset="-122"/>
              </a:rPr>
              <a:t>5</a:t>
            </a:r>
            <a:r>
              <a:rPr lang="zh-CN" altLang="en-US" b="1" dirty="0">
                <a:latin typeface="楷体_GB2312" panose="02010609030101010101" pitchFamily="49" charset="-122"/>
                <a:ea typeface="楷体_GB2312" panose="02010609030101010101" pitchFamily="49" charset="-122"/>
              </a:rPr>
              <a:t>个工作日内一次性告知申请人需要补正的全部内容，预期不告知的，收到材料之日起即为受理</a:t>
            </a:r>
            <a:r>
              <a:rPr lang="en-US" altLang="zh-CN" b="1" dirty="0">
                <a:latin typeface="楷体_GB2312" panose="02010609030101010101" pitchFamily="49" charset="-122"/>
                <a:ea typeface="楷体_GB2312" panose="02010609030101010101" pitchFamily="49" charset="-122"/>
              </a:rPr>
              <a:t>.</a:t>
            </a:r>
          </a:p>
          <a:p>
            <a:r>
              <a:rPr lang="zh-CN" altLang="en-US" b="1" dirty="0">
                <a:latin typeface="楷体_GB2312" panose="02010609030101010101" pitchFamily="49" charset="-122"/>
                <a:ea typeface="楷体_GB2312" panose="02010609030101010101" pitchFamily="49" charset="-122"/>
              </a:rPr>
              <a:t>所在地旅游主管部门应当自受理申请之日起</a:t>
            </a:r>
            <a:r>
              <a:rPr lang="en-US" altLang="zh-CN" b="1" dirty="0">
                <a:latin typeface="楷体_GB2312" panose="02010609030101010101" pitchFamily="49" charset="-122"/>
                <a:ea typeface="楷体_GB2312" panose="02010609030101010101" pitchFamily="49" charset="-122"/>
              </a:rPr>
              <a:t>10</a:t>
            </a:r>
            <a:r>
              <a:rPr lang="zh-CN" altLang="en-US" b="1" dirty="0">
                <a:latin typeface="楷体_GB2312" panose="02010609030101010101" pitchFamily="49" charset="-122"/>
                <a:ea typeface="楷体_GB2312" panose="02010609030101010101" pitchFamily="49" charset="-122"/>
              </a:rPr>
              <a:t>个工作日内作出准予核发或不准予和发导游证的决定，不予核发的，应当书面告知申请人理由</a:t>
            </a:r>
          </a:p>
        </p:txBody>
      </p:sp>
    </p:spTree>
    <p:extLst>
      <p:ext uri="{BB962C8B-B14F-4D97-AF65-F5344CB8AC3E}">
        <p14:creationId xmlns:p14="http://schemas.microsoft.com/office/powerpoint/2010/main" val="29019488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21</a:t>
            </a:fld>
            <a:endParaRPr lang="en-US" altLang="zh-CN" sz="1200" dirty="0">
              <a:latin typeface="Arial Black" panose="020B0A04020102020204" pitchFamily="34" charset="0"/>
            </a:endParaRPr>
          </a:p>
        </p:txBody>
      </p:sp>
      <p:sp>
        <p:nvSpPr>
          <p:cNvPr id="23555" name="Rectangle 3"/>
          <p:cNvSpPr>
            <a:spLocks noGrp="1"/>
          </p:cNvSpPr>
          <p:nvPr>
            <p:ph idx="1"/>
          </p:nvPr>
        </p:nvSpPr>
        <p:spPr>
          <a:xfrm>
            <a:off x="0" y="548680"/>
            <a:ext cx="8964488" cy="6156920"/>
          </a:xfrm>
          <a:ln/>
        </p:spPr>
        <p:txBody>
          <a:bodyPr vert="horz" wrap="square" lIns="91440" tIns="45720" rIns="91440" bIns="45720" anchor="t"/>
          <a:lstStyle/>
          <a:p>
            <a:pPr>
              <a:spcBef>
                <a:spcPct val="0"/>
              </a:spcBef>
            </a:pPr>
            <a:r>
              <a:rPr lang="en-US" altLang="zh-CN" sz="3600" b="1" dirty="0">
                <a:solidFill>
                  <a:srgbClr val="FF3399"/>
                </a:solidFill>
                <a:latin typeface="楷体_GB2312" panose="02010609030101010101" pitchFamily="49" charset="-122"/>
                <a:ea typeface="楷体_GB2312" panose="02010609030101010101" pitchFamily="49" charset="-122"/>
                <a:cs typeface="+mj-cs"/>
              </a:rPr>
              <a:t>5 </a:t>
            </a:r>
            <a:r>
              <a:rPr lang="zh-CN" altLang="en-US" sz="3600" b="1" dirty="0">
                <a:solidFill>
                  <a:srgbClr val="FF3399"/>
                </a:solidFill>
                <a:latin typeface="楷体_GB2312" panose="02010609030101010101" pitchFamily="49" charset="-122"/>
                <a:ea typeface="楷体_GB2312" panose="02010609030101010101" pitchFamily="49" charset="-122"/>
                <a:cs typeface="+mj-cs"/>
              </a:rPr>
              <a:t>导游证年限</a:t>
            </a:r>
            <a:endParaRPr lang="en-US" altLang="zh-CN" sz="3600" b="1" dirty="0">
              <a:solidFill>
                <a:srgbClr val="FF3399"/>
              </a:solidFill>
              <a:latin typeface="楷体_GB2312" panose="02010609030101010101" pitchFamily="49" charset="-122"/>
              <a:ea typeface="楷体_GB2312" panose="02010609030101010101" pitchFamily="49" charset="-122"/>
              <a:cs typeface="+mj-cs"/>
            </a:endParaRPr>
          </a:p>
          <a:p>
            <a:pPr>
              <a:spcBef>
                <a:spcPct val="0"/>
              </a:spcBef>
            </a:pPr>
            <a:r>
              <a:rPr lang="zh-CN" altLang="en-US" sz="3600" b="1" dirty="0">
                <a:latin typeface="楷体_GB2312" panose="02010609030101010101" pitchFamily="49" charset="-122"/>
                <a:ea typeface="楷体_GB2312" panose="02010609030101010101" pitchFamily="49" charset="-122"/>
              </a:rPr>
              <a:t>导游证的年限为三年</a:t>
            </a:r>
            <a:endParaRPr lang="en-US" altLang="zh-CN" sz="3600" b="1" dirty="0">
              <a:solidFill>
                <a:srgbClr val="FF3399"/>
              </a:solidFill>
              <a:latin typeface="楷体_GB2312" panose="02010609030101010101" pitchFamily="49" charset="-122"/>
              <a:ea typeface="楷体_GB2312" panose="02010609030101010101" pitchFamily="49" charset="-122"/>
              <a:cs typeface="+mj-cs"/>
            </a:endParaRPr>
          </a:p>
        </p:txBody>
      </p:sp>
    </p:spTree>
    <p:extLst>
      <p:ext uri="{BB962C8B-B14F-4D97-AF65-F5344CB8AC3E}">
        <p14:creationId xmlns:p14="http://schemas.microsoft.com/office/powerpoint/2010/main" val="13894435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22</a:t>
            </a:fld>
            <a:endParaRPr lang="en-US" altLang="zh-CN" sz="1200" dirty="0">
              <a:latin typeface="Arial Black" panose="020B0A04020102020204" pitchFamily="34" charset="0"/>
            </a:endParaRPr>
          </a:p>
        </p:txBody>
      </p:sp>
      <p:sp>
        <p:nvSpPr>
          <p:cNvPr id="23555" name="Rectangle 3"/>
          <p:cNvSpPr>
            <a:spLocks noGrp="1"/>
          </p:cNvSpPr>
          <p:nvPr>
            <p:ph idx="1"/>
          </p:nvPr>
        </p:nvSpPr>
        <p:spPr>
          <a:xfrm>
            <a:off x="0" y="548680"/>
            <a:ext cx="8964488" cy="6156920"/>
          </a:xfrm>
          <a:ln/>
        </p:spPr>
        <p:txBody>
          <a:bodyPr vert="horz" wrap="square" lIns="91440" tIns="45720" rIns="91440" bIns="45720" anchor="t"/>
          <a:lstStyle/>
          <a:p>
            <a:pPr>
              <a:spcBef>
                <a:spcPct val="0"/>
              </a:spcBef>
            </a:pPr>
            <a:r>
              <a:rPr lang="en-US" altLang="zh-CN" sz="3600" b="1" dirty="0">
                <a:solidFill>
                  <a:srgbClr val="FF3399"/>
                </a:solidFill>
                <a:latin typeface="楷体_GB2312" panose="02010609030101010101" pitchFamily="49" charset="-122"/>
                <a:ea typeface="楷体_GB2312" panose="02010609030101010101" pitchFamily="49" charset="-122"/>
                <a:cs typeface="+mj-cs"/>
              </a:rPr>
              <a:t>6 </a:t>
            </a:r>
            <a:r>
              <a:rPr lang="zh-CN" altLang="en-US" sz="3600" b="1" dirty="0">
                <a:solidFill>
                  <a:srgbClr val="FF3399"/>
                </a:solidFill>
                <a:latin typeface="楷体_GB2312" panose="02010609030101010101" pitchFamily="49" charset="-122"/>
                <a:ea typeface="楷体_GB2312" panose="02010609030101010101" pitchFamily="49" charset="-122"/>
                <a:cs typeface="+mj-cs"/>
              </a:rPr>
              <a:t>导游劳动合同的解除、废止</a:t>
            </a:r>
            <a:endParaRPr lang="en-US" altLang="zh-CN" sz="3600" b="1" dirty="0">
              <a:solidFill>
                <a:srgbClr val="FF3399"/>
              </a:solidFill>
              <a:latin typeface="楷体_GB2312" panose="02010609030101010101" pitchFamily="49" charset="-122"/>
              <a:ea typeface="楷体_GB2312" panose="02010609030101010101" pitchFamily="49" charset="-122"/>
              <a:cs typeface="+mj-cs"/>
            </a:endParaRPr>
          </a:p>
          <a:p>
            <a:pPr>
              <a:spcBef>
                <a:spcPct val="0"/>
              </a:spcBef>
            </a:pPr>
            <a:r>
              <a:rPr lang="zh-CN" altLang="en-US" b="1" dirty="0">
                <a:latin typeface="楷体_GB2312" panose="02010609030101010101" pitchFamily="49" charset="-122"/>
                <a:ea typeface="楷体_GB2312" panose="02010609030101010101" pitchFamily="49" charset="-122"/>
              </a:rPr>
              <a:t>导游与旅行社订立的劳动合同解除终止，或者在旅游行业组织取消注册的导游及旅行社或者旅游行业组织，应当自解除终止合同或者取消注册之日起五个工作日内，通过全国旅游监管服务信息系统，将信息变更情况报告旅游主管部门</a:t>
            </a:r>
            <a:endParaRPr lang="en-US" altLang="zh-CN" b="1" dirty="0">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23928102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23</a:t>
            </a:fld>
            <a:endParaRPr lang="en-US" altLang="zh-CN" sz="1200" dirty="0">
              <a:latin typeface="Arial Black" panose="020B0A04020102020204" pitchFamily="34" charset="0"/>
            </a:endParaRPr>
          </a:p>
        </p:txBody>
      </p:sp>
      <p:sp>
        <p:nvSpPr>
          <p:cNvPr id="23555" name="Rectangle 3"/>
          <p:cNvSpPr>
            <a:spLocks noGrp="1"/>
          </p:cNvSpPr>
          <p:nvPr>
            <p:ph idx="1"/>
          </p:nvPr>
        </p:nvSpPr>
        <p:spPr>
          <a:xfrm>
            <a:off x="0" y="548680"/>
            <a:ext cx="8964488" cy="6156920"/>
          </a:xfrm>
          <a:ln/>
        </p:spPr>
        <p:txBody>
          <a:bodyPr vert="horz" wrap="square" lIns="91440" tIns="45720" rIns="91440" bIns="45720" anchor="t"/>
          <a:lstStyle/>
          <a:p>
            <a:pPr>
              <a:spcBef>
                <a:spcPct val="0"/>
              </a:spcBef>
            </a:pPr>
            <a:r>
              <a:rPr lang="en-US" altLang="zh-CN" sz="3600" b="1" dirty="0">
                <a:solidFill>
                  <a:srgbClr val="FF3399"/>
                </a:solidFill>
                <a:latin typeface="楷体_GB2312" panose="02010609030101010101" pitchFamily="49" charset="-122"/>
                <a:ea typeface="楷体_GB2312" panose="02010609030101010101" pitchFamily="49" charset="-122"/>
                <a:cs typeface="+mj-cs"/>
              </a:rPr>
              <a:t>7 </a:t>
            </a:r>
            <a:r>
              <a:rPr lang="zh-CN" altLang="en-US" sz="3600" b="1" dirty="0">
                <a:solidFill>
                  <a:srgbClr val="FF3399"/>
                </a:solidFill>
                <a:latin typeface="楷体_GB2312" panose="02010609030101010101" pitchFamily="49" charset="-122"/>
                <a:ea typeface="楷体_GB2312" panose="02010609030101010101" pitchFamily="49" charset="-122"/>
                <a:cs typeface="+mj-cs"/>
              </a:rPr>
              <a:t>导游证的撤销及注销</a:t>
            </a:r>
            <a:endParaRPr lang="en-US" altLang="zh-CN" sz="3600" b="1" dirty="0">
              <a:solidFill>
                <a:srgbClr val="FF3399"/>
              </a:solidFill>
              <a:latin typeface="楷体_GB2312" panose="02010609030101010101" pitchFamily="49" charset="-122"/>
              <a:ea typeface="楷体_GB2312" panose="02010609030101010101" pitchFamily="49" charset="-122"/>
              <a:cs typeface="+mj-cs"/>
            </a:endParaRPr>
          </a:p>
          <a:p>
            <a:pPr>
              <a:spcBef>
                <a:spcPct val="0"/>
              </a:spcBef>
            </a:pPr>
            <a:r>
              <a:rPr lang="zh-CN" altLang="en-US" b="1" dirty="0">
                <a:latin typeface="楷体_GB2312" panose="02010609030101010101" pitchFamily="49" charset="-122"/>
                <a:ea typeface="楷体_GB2312" panose="02010609030101010101" pitchFamily="49" charset="-122"/>
              </a:rPr>
              <a:t>（</a:t>
            </a:r>
            <a:r>
              <a:rPr lang="en-US" altLang="zh-CN" b="1" dirty="0">
                <a:latin typeface="楷体_GB2312" panose="02010609030101010101" pitchFamily="49" charset="-122"/>
                <a:ea typeface="楷体_GB2312" panose="02010609030101010101" pitchFamily="49" charset="-122"/>
              </a:rPr>
              <a:t>1</a:t>
            </a:r>
            <a:r>
              <a:rPr lang="zh-CN" altLang="en-US" b="1" dirty="0">
                <a:latin typeface="楷体_GB2312" panose="02010609030101010101" pitchFamily="49" charset="-122"/>
                <a:ea typeface="楷体_GB2312" panose="02010609030101010101" pitchFamily="49" charset="-122"/>
              </a:rPr>
              <a:t>）有下列情形之一的所在地旅游主管部门应当撤销导游证，</a:t>
            </a:r>
            <a:r>
              <a:rPr lang="en-US" altLang="zh-CN" b="1" dirty="0">
                <a:latin typeface="楷体_GB2312" panose="02010609030101010101" pitchFamily="49" charset="-122"/>
                <a:ea typeface="楷体_GB2312" panose="02010609030101010101" pitchFamily="49" charset="-122"/>
              </a:rPr>
              <a:t>1</a:t>
            </a:r>
            <a:r>
              <a:rPr lang="zh-CN" altLang="en-US" b="1" dirty="0">
                <a:latin typeface="楷体_GB2312" panose="02010609030101010101" pitchFamily="49" charset="-122"/>
                <a:ea typeface="楷体_GB2312" panose="02010609030101010101" pitchFamily="49" charset="-122"/>
              </a:rPr>
              <a:t>、对不具备申请资格或者不符合法定条件的申请人核发导游证的</a:t>
            </a:r>
            <a:r>
              <a:rPr lang="en-US" altLang="zh-CN" b="1" dirty="0">
                <a:latin typeface="楷体_GB2312" panose="02010609030101010101" pitchFamily="49" charset="-122"/>
                <a:ea typeface="楷体_GB2312" panose="02010609030101010101" pitchFamily="49" charset="-122"/>
              </a:rPr>
              <a:t>2</a:t>
            </a:r>
            <a:r>
              <a:rPr lang="zh-CN" altLang="en-US" b="1" dirty="0">
                <a:latin typeface="楷体_GB2312" panose="02010609030101010101" pitchFamily="49" charset="-122"/>
                <a:ea typeface="楷体_GB2312" panose="02010609030101010101" pitchFamily="49" charset="-122"/>
              </a:rPr>
              <a:t>、申请人以欺骗、贿赂等不正当手段取得导游证的</a:t>
            </a:r>
            <a:r>
              <a:rPr lang="en-US" altLang="zh-CN" b="1" dirty="0">
                <a:latin typeface="楷体_GB2312" panose="02010609030101010101" pitchFamily="49" charset="-122"/>
                <a:ea typeface="楷体_GB2312" panose="02010609030101010101" pitchFamily="49" charset="-122"/>
              </a:rPr>
              <a:t>3</a:t>
            </a:r>
            <a:r>
              <a:rPr lang="zh-CN" altLang="en-US" b="1" dirty="0">
                <a:latin typeface="楷体_GB2312" panose="02010609030101010101" pitchFamily="49" charset="-122"/>
                <a:ea typeface="楷体_GB2312" panose="02010609030101010101" pitchFamily="49" charset="-122"/>
              </a:rPr>
              <a:t>、依法可以撤销导游证的其他情形</a:t>
            </a:r>
            <a:endParaRPr lang="en-US" altLang="zh-CN" b="1" dirty="0">
              <a:latin typeface="楷体_GB2312" panose="02010609030101010101" pitchFamily="49" charset="-122"/>
              <a:ea typeface="楷体_GB2312" panose="02010609030101010101" pitchFamily="49" charset="-122"/>
            </a:endParaRPr>
          </a:p>
          <a:p>
            <a:pPr>
              <a:spcBef>
                <a:spcPct val="0"/>
              </a:spcBef>
            </a:pPr>
            <a:r>
              <a:rPr lang="zh-CN" altLang="en-US" b="1" dirty="0">
                <a:latin typeface="楷体_GB2312" panose="02010609030101010101" pitchFamily="49" charset="-122"/>
                <a:ea typeface="楷体_GB2312" panose="02010609030101010101" pitchFamily="49" charset="-122"/>
              </a:rPr>
              <a:t>（</a:t>
            </a:r>
            <a:r>
              <a:rPr lang="en-US" altLang="zh-CN" b="1" dirty="0">
                <a:latin typeface="楷体_GB2312" panose="02010609030101010101" pitchFamily="49" charset="-122"/>
                <a:ea typeface="楷体_GB2312" panose="02010609030101010101" pitchFamily="49" charset="-122"/>
              </a:rPr>
              <a:t>2</a:t>
            </a:r>
            <a:r>
              <a:rPr lang="zh-CN" altLang="en-US" b="1" dirty="0">
                <a:latin typeface="楷体_GB2312" panose="02010609030101010101" pitchFamily="49" charset="-122"/>
                <a:ea typeface="楷体_GB2312" panose="02010609030101010101" pitchFamily="49" charset="-122"/>
              </a:rPr>
              <a:t>）有下列情形之一的所在地旅游主管部门应当注销导游证</a:t>
            </a:r>
            <a:r>
              <a:rPr lang="en-US" altLang="zh-CN" b="1" dirty="0">
                <a:latin typeface="楷体_GB2312" panose="02010609030101010101" pitchFamily="49" charset="-122"/>
                <a:ea typeface="楷体_GB2312" panose="02010609030101010101" pitchFamily="49" charset="-122"/>
              </a:rPr>
              <a:t>1</a:t>
            </a:r>
            <a:r>
              <a:rPr lang="zh-CN" altLang="en-US" b="1" dirty="0">
                <a:latin typeface="楷体_GB2312" panose="02010609030101010101" pitchFamily="49" charset="-122"/>
                <a:ea typeface="楷体_GB2312" panose="02010609030101010101" pitchFamily="49" charset="-122"/>
              </a:rPr>
              <a:t>导游死亡的</a:t>
            </a:r>
            <a:r>
              <a:rPr lang="en-US" altLang="zh-CN" b="1" dirty="0">
                <a:latin typeface="楷体_GB2312" panose="02010609030101010101" pitchFamily="49" charset="-122"/>
                <a:ea typeface="楷体_GB2312" panose="02010609030101010101" pitchFamily="49" charset="-122"/>
              </a:rPr>
              <a:t>2</a:t>
            </a:r>
            <a:r>
              <a:rPr lang="zh-CN" altLang="en-US" b="1" dirty="0">
                <a:latin typeface="楷体_GB2312" panose="02010609030101010101" pitchFamily="49" charset="-122"/>
                <a:ea typeface="楷体_GB2312" panose="02010609030101010101" pitchFamily="49" charset="-122"/>
              </a:rPr>
              <a:t>导游证有效期届满，未申请换发导游证的</a:t>
            </a:r>
            <a:endParaRPr lang="en-US" altLang="zh-CN" b="1" dirty="0">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36986916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24</a:t>
            </a:fld>
            <a:endParaRPr lang="en-US" altLang="zh-CN" sz="1200" dirty="0">
              <a:latin typeface="Arial Black" panose="020B0A04020102020204" pitchFamily="34" charset="0"/>
            </a:endParaRPr>
          </a:p>
        </p:txBody>
      </p:sp>
      <p:sp>
        <p:nvSpPr>
          <p:cNvPr id="23555" name="Rectangle 3"/>
          <p:cNvSpPr>
            <a:spLocks noGrp="1"/>
          </p:cNvSpPr>
          <p:nvPr>
            <p:ph idx="1"/>
          </p:nvPr>
        </p:nvSpPr>
        <p:spPr>
          <a:xfrm>
            <a:off x="0" y="548680"/>
            <a:ext cx="8964488" cy="6156920"/>
          </a:xfrm>
          <a:ln/>
        </p:spPr>
        <p:txBody>
          <a:bodyPr vert="horz" wrap="square" lIns="91440" tIns="45720" rIns="91440" bIns="45720" anchor="t"/>
          <a:lstStyle/>
          <a:p>
            <a:pPr>
              <a:spcBef>
                <a:spcPct val="0"/>
              </a:spcBef>
            </a:pPr>
            <a:r>
              <a:rPr lang="en-US" altLang="zh-CN" b="1" dirty="0">
                <a:latin typeface="楷体_GB2312" panose="02010609030101010101" pitchFamily="49" charset="-122"/>
                <a:ea typeface="楷体_GB2312" panose="02010609030101010101" pitchFamily="49" charset="-122"/>
              </a:rPr>
              <a:t>3</a:t>
            </a:r>
            <a:r>
              <a:rPr lang="zh-CN" altLang="en-US" b="1" dirty="0">
                <a:latin typeface="楷体_GB2312" panose="02010609030101010101" pitchFamily="49" charset="-122"/>
                <a:ea typeface="楷体_GB2312" panose="02010609030101010101" pitchFamily="49" charset="-122"/>
              </a:rPr>
              <a:t>导游证依法被撤销，吊销的  </a:t>
            </a:r>
            <a:endParaRPr lang="en-US" altLang="zh-CN" b="1" dirty="0">
              <a:latin typeface="楷体_GB2312" panose="02010609030101010101" pitchFamily="49" charset="-122"/>
              <a:ea typeface="楷体_GB2312" panose="02010609030101010101" pitchFamily="49" charset="-122"/>
            </a:endParaRPr>
          </a:p>
          <a:p>
            <a:pPr>
              <a:spcBef>
                <a:spcPct val="0"/>
              </a:spcBef>
            </a:pPr>
            <a:r>
              <a:rPr lang="en-US" altLang="zh-CN" b="1" dirty="0">
                <a:latin typeface="楷体_GB2312" panose="02010609030101010101" pitchFamily="49" charset="-122"/>
                <a:ea typeface="楷体_GB2312" panose="02010609030101010101" pitchFamily="49" charset="-122"/>
              </a:rPr>
              <a:t>4</a:t>
            </a:r>
            <a:r>
              <a:rPr lang="zh-CN" altLang="en-US" b="1" dirty="0">
                <a:latin typeface="楷体_GB2312" panose="02010609030101010101" pitchFamily="49" charset="-122"/>
                <a:ea typeface="楷体_GB2312" panose="02010609030101010101" pitchFamily="49" charset="-122"/>
              </a:rPr>
              <a:t>导游与旅行社订立的劳动合同解除、终止或者在旅游行业组织取消注册后，超过三个月未与其他旅行社订立劳动合同或者未在其他旅游行业组织注册的，</a:t>
            </a:r>
            <a:endParaRPr lang="en-US" altLang="zh-CN" b="1" dirty="0">
              <a:latin typeface="楷体_GB2312" panose="02010609030101010101" pitchFamily="49" charset="-122"/>
              <a:ea typeface="楷体_GB2312" panose="02010609030101010101" pitchFamily="49" charset="-122"/>
            </a:endParaRPr>
          </a:p>
          <a:p>
            <a:pPr>
              <a:spcBef>
                <a:spcPct val="0"/>
              </a:spcBef>
            </a:pPr>
            <a:r>
              <a:rPr lang="en-US" altLang="zh-CN" b="1" dirty="0">
                <a:latin typeface="楷体_GB2312" panose="02010609030101010101" pitchFamily="49" charset="-122"/>
                <a:ea typeface="楷体_GB2312" panose="02010609030101010101" pitchFamily="49" charset="-122"/>
              </a:rPr>
              <a:t>5</a:t>
            </a:r>
            <a:r>
              <a:rPr lang="zh-CN" altLang="en-US" b="1" dirty="0">
                <a:latin typeface="楷体_GB2312" panose="02010609030101010101" pitchFamily="49" charset="-122"/>
                <a:ea typeface="楷体_GB2312" panose="02010609030101010101" pitchFamily="49" charset="-122"/>
              </a:rPr>
              <a:t>取得导游证后出现不予核发导游证前三种情形的</a:t>
            </a:r>
            <a:endParaRPr lang="en-US" altLang="zh-CN" b="1" dirty="0">
              <a:latin typeface="楷体_GB2312" panose="02010609030101010101" pitchFamily="49" charset="-122"/>
              <a:ea typeface="楷体_GB2312" panose="02010609030101010101" pitchFamily="49" charset="-122"/>
            </a:endParaRPr>
          </a:p>
          <a:p>
            <a:pPr>
              <a:spcBef>
                <a:spcPct val="0"/>
              </a:spcBef>
            </a:pPr>
            <a:r>
              <a:rPr lang="en-US" altLang="zh-CN" b="1" dirty="0">
                <a:latin typeface="楷体_GB2312" panose="02010609030101010101" pitchFamily="49" charset="-122"/>
                <a:ea typeface="楷体_GB2312" panose="02010609030101010101" pitchFamily="49" charset="-122"/>
              </a:rPr>
              <a:t>6</a:t>
            </a:r>
            <a:r>
              <a:rPr lang="zh-CN" altLang="en-US" b="1" dirty="0">
                <a:latin typeface="楷体_GB2312" panose="02010609030101010101" pitchFamily="49" charset="-122"/>
                <a:ea typeface="楷体_GB2312" panose="02010609030101010101" pitchFamily="49" charset="-122"/>
              </a:rPr>
              <a:t>依法应当注销导游证的其他情形</a:t>
            </a:r>
            <a:endParaRPr lang="en-US" altLang="zh-CN" b="1" dirty="0">
              <a:latin typeface="楷体_GB2312" panose="02010609030101010101" pitchFamily="49" charset="-122"/>
              <a:ea typeface="楷体_GB2312" panose="02010609030101010101" pitchFamily="49" charset="-122"/>
            </a:endParaRPr>
          </a:p>
          <a:p>
            <a:pPr>
              <a:spcBef>
                <a:spcPct val="0"/>
              </a:spcBef>
            </a:pPr>
            <a:endParaRPr lang="en-US" altLang="zh-CN" b="1" dirty="0">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24951158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25</a:t>
            </a:fld>
            <a:endParaRPr lang="en-US" altLang="zh-CN" sz="1200" dirty="0">
              <a:latin typeface="Arial Black" panose="020B0A04020102020204" pitchFamily="34" charset="0"/>
            </a:endParaRPr>
          </a:p>
        </p:txBody>
      </p:sp>
      <p:sp>
        <p:nvSpPr>
          <p:cNvPr id="23555" name="Rectangle 3"/>
          <p:cNvSpPr>
            <a:spLocks noGrp="1"/>
          </p:cNvSpPr>
          <p:nvPr>
            <p:ph idx="1"/>
          </p:nvPr>
        </p:nvSpPr>
        <p:spPr>
          <a:xfrm>
            <a:off x="0" y="548680"/>
            <a:ext cx="8964488" cy="6156920"/>
          </a:xfrm>
          <a:ln/>
        </p:spPr>
        <p:txBody>
          <a:bodyPr vert="horz" wrap="square" lIns="91440" tIns="45720" rIns="91440" bIns="45720" anchor="t"/>
          <a:lstStyle/>
          <a:p>
            <a:pPr>
              <a:spcBef>
                <a:spcPct val="0"/>
              </a:spcBef>
            </a:pPr>
            <a:r>
              <a:rPr lang="en-US" altLang="zh-CN" sz="3600" b="1" dirty="0">
                <a:solidFill>
                  <a:srgbClr val="FF3399"/>
                </a:solidFill>
                <a:latin typeface="楷体_GB2312" panose="02010609030101010101" pitchFamily="49" charset="-122"/>
                <a:ea typeface="楷体_GB2312" panose="02010609030101010101" pitchFamily="49" charset="-122"/>
                <a:cs typeface="+mj-cs"/>
              </a:rPr>
              <a:t>8.</a:t>
            </a:r>
            <a:r>
              <a:rPr lang="zh-CN" altLang="en-US" sz="3600" b="1" dirty="0">
                <a:solidFill>
                  <a:srgbClr val="FF3399"/>
                </a:solidFill>
                <a:latin typeface="楷体_GB2312" panose="02010609030101010101" pitchFamily="49" charset="-122"/>
                <a:ea typeface="楷体_GB2312" panose="02010609030101010101" pitchFamily="49" charset="-122"/>
                <a:cs typeface="+mj-cs"/>
              </a:rPr>
              <a:t>导游电子证件形式，</a:t>
            </a:r>
            <a:endParaRPr lang="en-US" altLang="zh-CN" sz="3600" b="1" dirty="0">
              <a:solidFill>
                <a:srgbClr val="FF3399"/>
              </a:solidFill>
              <a:latin typeface="楷体_GB2312" panose="02010609030101010101" pitchFamily="49" charset="-122"/>
              <a:ea typeface="楷体_GB2312" panose="02010609030101010101" pitchFamily="49" charset="-122"/>
              <a:cs typeface="+mj-cs"/>
            </a:endParaRPr>
          </a:p>
          <a:p>
            <a:pPr>
              <a:spcBef>
                <a:spcPct val="0"/>
              </a:spcBef>
            </a:pPr>
            <a:r>
              <a:rPr lang="zh-CN" altLang="en-US" b="1" dirty="0">
                <a:latin typeface="楷体_GB2312" panose="02010609030101010101" pitchFamily="49" charset="-122"/>
                <a:ea typeface="楷体_GB2312" panose="02010609030101010101" pitchFamily="49" charset="-122"/>
              </a:rPr>
              <a:t>导游证采用电子证件形式，由国家文化和旅游部制定格式标准，由各级旅游主管部门通过全国旅游监督服务信息系统实施管理。</a:t>
            </a:r>
            <a:endParaRPr lang="en-US" altLang="zh-CN" b="1" dirty="0">
              <a:latin typeface="楷体_GB2312" panose="02010609030101010101" pitchFamily="49" charset="-122"/>
              <a:ea typeface="楷体_GB2312" panose="02010609030101010101" pitchFamily="49" charset="-122"/>
            </a:endParaRPr>
          </a:p>
          <a:p>
            <a:pPr>
              <a:spcBef>
                <a:spcPct val="0"/>
              </a:spcBef>
            </a:pPr>
            <a:r>
              <a:rPr lang="zh-CN" altLang="en-US" b="1" dirty="0">
                <a:latin typeface="楷体_GB2312" panose="02010609030101010101" pitchFamily="49" charset="-122"/>
                <a:ea typeface="楷体_GB2312" panose="02010609030101010101" pitchFamily="49" charset="-122"/>
              </a:rPr>
              <a:t>电子导游证以电子数据形式保存于导游个人移动电话等移动终端设备中</a:t>
            </a:r>
            <a:endParaRPr lang="en-US" altLang="zh-CN" b="1" dirty="0">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37047694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26</a:t>
            </a:fld>
            <a:endParaRPr lang="en-US" altLang="zh-CN" sz="1200" dirty="0">
              <a:latin typeface="Arial Black" panose="020B0A04020102020204" pitchFamily="34" charset="0"/>
            </a:endParaRPr>
          </a:p>
        </p:txBody>
      </p:sp>
      <p:sp>
        <p:nvSpPr>
          <p:cNvPr id="24579" name="Rectangle 2"/>
          <p:cNvSpPr>
            <a:spLocks noGrp="1"/>
          </p:cNvSpPr>
          <p:nvPr>
            <p:ph type="title"/>
          </p:nvPr>
        </p:nvSpPr>
        <p:spPr>
          <a:ln/>
        </p:spPr>
        <p:txBody>
          <a:bodyPr vert="horz" wrap="square" lIns="91440" tIns="45720" rIns="91440" bIns="45720" anchor="ctr"/>
          <a:lstStyle/>
          <a:p>
            <a:pPr eaLnBrk="1" hangingPunct="1"/>
            <a:r>
              <a:rPr lang="en-US" altLang="zh-CN" sz="3600" b="1" dirty="0">
                <a:solidFill>
                  <a:srgbClr val="FF3399"/>
                </a:solidFill>
                <a:latin typeface="楷体_GB2312" panose="02010609030101010101" pitchFamily="49" charset="-122"/>
                <a:ea typeface="楷体_GB2312" panose="02010609030101010101" pitchFamily="49" charset="-122"/>
              </a:rPr>
              <a:t>9. </a:t>
            </a:r>
            <a:r>
              <a:rPr lang="zh-CN" altLang="en-US" sz="3600" b="1" dirty="0">
                <a:solidFill>
                  <a:srgbClr val="FF3399"/>
                </a:solidFill>
                <a:latin typeface="楷体_GB2312" panose="02010609030101010101" pitchFamily="49" charset="-122"/>
                <a:ea typeface="楷体_GB2312" panose="02010609030101010101" pitchFamily="49" charset="-122"/>
              </a:rPr>
              <a:t>导游执业范围</a:t>
            </a:r>
          </a:p>
        </p:txBody>
      </p:sp>
      <p:sp>
        <p:nvSpPr>
          <p:cNvPr id="24580" name="Rectangle 3"/>
          <p:cNvSpPr>
            <a:spLocks noGrp="1"/>
          </p:cNvSpPr>
          <p:nvPr>
            <p:ph idx="1"/>
          </p:nvPr>
        </p:nvSpPr>
        <p:spPr>
          <a:xfrm>
            <a:off x="468313" y="1773238"/>
            <a:ext cx="8229600" cy="4400550"/>
          </a:xfrm>
          <a:ln/>
        </p:spPr>
        <p:txBody>
          <a:bodyPr vert="horz" wrap="square" lIns="91440" tIns="45720" rIns="91440" bIns="45720" anchor="t"/>
          <a:lstStyle/>
          <a:p>
            <a:pPr eaLnBrk="1" hangingPunct="1"/>
            <a:r>
              <a:rPr lang="zh-CN" altLang="en-US" b="1" dirty="0">
                <a:latin typeface="楷体_GB2312" panose="02010609030101010101" pitchFamily="49" charset="-122"/>
                <a:ea typeface="楷体_GB2312" panose="02010609030101010101" pitchFamily="49" charset="-122"/>
              </a:rPr>
              <a:t>取消导游异地执业壁垒，取消各地违法设置的导游异地执业障碍，真正把导游选聘管理权限放归市场，使导游资源配置更加市场化。</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27</a:t>
            </a:fld>
            <a:endParaRPr lang="en-US" altLang="zh-CN" sz="1200" dirty="0">
              <a:latin typeface="Arial Black" panose="020B0A04020102020204" pitchFamily="34" charset="0"/>
            </a:endParaRPr>
          </a:p>
        </p:txBody>
      </p:sp>
      <p:sp>
        <p:nvSpPr>
          <p:cNvPr id="35843" name="Rectangle 2"/>
          <p:cNvSpPr>
            <a:spLocks noGrp="1"/>
          </p:cNvSpPr>
          <p:nvPr>
            <p:ph type="title"/>
          </p:nvPr>
        </p:nvSpPr>
        <p:spPr>
          <a:xfrm>
            <a:off x="457200" y="457200"/>
            <a:ext cx="8435975" cy="1371600"/>
          </a:xfrm>
          <a:ln/>
        </p:spPr>
        <p:txBody>
          <a:bodyPr vert="horz" wrap="square" lIns="91440" tIns="45720" rIns="91440" bIns="45720" anchor="ctr"/>
          <a:lstStyle/>
          <a:p>
            <a:pPr eaLnBrk="1" hangingPunct="1"/>
            <a:r>
              <a:rPr lang="zh-CN" altLang="en-US" sz="4800" dirty="0">
                <a:latin typeface="黑体" panose="02010600030101010101" pitchFamily="2" charset="-122"/>
                <a:ea typeface="黑体" panose="02010600030101010101" pitchFamily="2" charset="-122"/>
              </a:rPr>
              <a:t>第三节 导游人员的权利和义务</a:t>
            </a:r>
            <a:r>
              <a:rPr lang="zh-CN" altLang="en-US" dirty="0"/>
              <a:t> </a:t>
            </a:r>
          </a:p>
        </p:txBody>
      </p:sp>
      <p:sp>
        <p:nvSpPr>
          <p:cNvPr id="35844" name="Rectangle 3"/>
          <p:cNvSpPr>
            <a:spLocks noGrp="1"/>
          </p:cNvSpPr>
          <p:nvPr>
            <p:ph idx="1"/>
          </p:nvPr>
        </p:nvSpPr>
        <p:spPr>
          <a:ln/>
        </p:spPr>
        <p:txBody>
          <a:bodyPr vert="horz" wrap="square" lIns="91440" tIns="45720" rIns="91440" bIns="45720" anchor="t"/>
          <a:lstStyle/>
          <a:p>
            <a:pPr eaLnBrk="1" hangingPunct="1"/>
            <a:r>
              <a:rPr lang="zh-CN" altLang="en-US" sz="4000" b="1" dirty="0">
                <a:latin typeface="仿宋_GB2312" panose="02010609030101010101" pitchFamily="49" charset="-122"/>
                <a:ea typeface="仿宋_GB2312" panose="02010609030101010101" pitchFamily="49" charset="-122"/>
              </a:rPr>
              <a:t>一、导游人员的权利</a:t>
            </a:r>
          </a:p>
          <a:p>
            <a:pPr eaLnBrk="1" hangingPunct="1"/>
            <a:r>
              <a:rPr lang="zh-CN" altLang="en-US" sz="4000" b="1" dirty="0">
                <a:latin typeface="仿宋_GB2312" panose="02010609030101010101" pitchFamily="49" charset="-122"/>
                <a:ea typeface="仿宋_GB2312" panose="02010609030101010101" pitchFamily="49" charset="-122"/>
              </a:rPr>
              <a:t>二、导游人员的义务及法律责任</a:t>
            </a:r>
            <a:r>
              <a:rPr lang="zh-CN" altLang="en-US" dirty="0"/>
              <a:t>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28</a:t>
            </a:fld>
            <a:endParaRPr lang="en-US" altLang="zh-CN" sz="1200" dirty="0">
              <a:latin typeface="Arial Black" panose="020B0A04020102020204" pitchFamily="34" charset="0"/>
            </a:endParaRPr>
          </a:p>
        </p:txBody>
      </p:sp>
      <p:sp>
        <p:nvSpPr>
          <p:cNvPr id="36867" name="Rectangle 2"/>
          <p:cNvSpPr>
            <a:spLocks noGrp="1"/>
          </p:cNvSpPr>
          <p:nvPr>
            <p:ph type="title"/>
          </p:nvPr>
        </p:nvSpPr>
        <p:spPr>
          <a:xfrm>
            <a:off x="457200" y="457200"/>
            <a:ext cx="8229600" cy="1892300"/>
          </a:xfrm>
          <a:ln/>
        </p:spPr>
        <p:txBody>
          <a:bodyPr vert="horz" wrap="square" lIns="91440" tIns="45720" rIns="91440" bIns="45720" anchor="ctr"/>
          <a:lstStyle/>
          <a:p>
            <a:pPr eaLnBrk="1" hangingPunct="1"/>
            <a:r>
              <a:rPr lang="zh-CN" altLang="en-US" sz="3600" b="1" dirty="0">
                <a:solidFill>
                  <a:srgbClr val="FF3399"/>
                </a:solidFill>
                <a:latin typeface="楷体_GB2312" panose="02010609030101010101" pitchFamily="49" charset="-122"/>
                <a:ea typeface="楷体_GB2312" panose="02010609030101010101" pitchFamily="49" charset="-122"/>
              </a:rPr>
              <a:t>一、导游人员的权利</a:t>
            </a:r>
            <a:r>
              <a:rPr lang="zh-CN" altLang="en-US" dirty="0"/>
              <a:t> </a:t>
            </a:r>
          </a:p>
        </p:txBody>
      </p:sp>
      <p:sp>
        <p:nvSpPr>
          <p:cNvPr id="36868" name="Rectangle 3"/>
          <p:cNvSpPr>
            <a:spLocks noGrp="1"/>
          </p:cNvSpPr>
          <p:nvPr>
            <p:ph idx="1"/>
          </p:nvPr>
        </p:nvSpPr>
        <p:spPr>
          <a:xfrm>
            <a:off x="457200" y="1981200"/>
            <a:ext cx="8229600" cy="4400550"/>
          </a:xfrm>
          <a:ln/>
        </p:spPr>
        <p:txBody>
          <a:bodyPr vert="horz" wrap="square" lIns="91440" tIns="45720" rIns="91440" bIns="45720" anchor="t"/>
          <a:lstStyle/>
          <a:p>
            <a:pPr eaLnBrk="1" hangingPunct="1"/>
            <a:r>
              <a:rPr lang="zh-CN" altLang="en-US" b="1" dirty="0">
                <a:ea typeface="楷体_GB2312" panose="02010609030101010101" pitchFamily="49" charset="-122"/>
              </a:rPr>
              <a:t>导游人员的法律权利，是指导游人员依法享有的权能和利益。它表现在导游人员可以自己做出一定行为，也可以要求他人做出或者不做出一定的行为。</a:t>
            </a:r>
          </a:p>
          <a:p>
            <a:pPr eaLnBrk="1" hangingPunct="1"/>
            <a:r>
              <a:rPr lang="zh-CN" altLang="en-US" b="1" dirty="0">
                <a:ea typeface="楷体_GB2312" panose="02010609030101010101" pitchFamily="49" charset="-122"/>
              </a:rPr>
              <a:t>导游人员除了享有宪法规定的的基本权利之外，</a:t>
            </a:r>
            <a:r>
              <a:rPr lang="en-US" altLang="zh-CN" b="1" dirty="0">
                <a:ea typeface="楷体_GB2312" panose="02010609030101010101" pitchFamily="49" charset="-122"/>
              </a:rPr>
              <a:t>《</a:t>
            </a:r>
            <a:r>
              <a:rPr lang="zh-CN" altLang="en-US" b="1" dirty="0">
                <a:ea typeface="楷体_GB2312" panose="02010609030101010101" pitchFamily="49" charset="-122"/>
              </a:rPr>
              <a:t>导游人员管理条例</a:t>
            </a:r>
            <a:r>
              <a:rPr lang="en-US" altLang="zh-CN" b="1" dirty="0">
                <a:ea typeface="楷体_GB2312" panose="02010609030101010101" pitchFamily="49" charset="-122"/>
              </a:rPr>
              <a:t>》</a:t>
            </a:r>
            <a:r>
              <a:rPr lang="zh-CN" altLang="en-US" b="1" dirty="0">
                <a:ea typeface="楷体_GB2312" panose="02010609030101010101" pitchFamily="49" charset="-122"/>
              </a:rPr>
              <a:t>还重点强调了以下四种权利。</a:t>
            </a:r>
            <a:r>
              <a:rPr lang="zh-CN" altLang="en-US" dirty="0"/>
              <a:t>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29</a:t>
            </a:fld>
            <a:endParaRPr lang="en-US" altLang="zh-CN" sz="1200" dirty="0">
              <a:latin typeface="Arial Black" panose="020B0A04020102020204" pitchFamily="34" charset="0"/>
            </a:endParaRPr>
          </a:p>
        </p:txBody>
      </p:sp>
      <p:sp>
        <p:nvSpPr>
          <p:cNvPr id="37891" name="Rectangle 2"/>
          <p:cNvSpPr>
            <a:spLocks noGrp="1"/>
          </p:cNvSpPr>
          <p:nvPr>
            <p:ph type="title"/>
          </p:nvPr>
        </p:nvSpPr>
        <p:spPr>
          <a:xfrm>
            <a:off x="468313" y="476250"/>
            <a:ext cx="8229600" cy="1371600"/>
          </a:xfrm>
          <a:ln/>
        </p:spPr>
        <p:txBody>
          <a:bodyPr vert="horz" wrap="square" lIns="91440" tIns="45720" rIns="91440" bIns="45720" anchor="ctr"/>
          <a:lstStyle/>
          <a:p>
            <a:pPr eaLnBrk="1" hangingPunct="1"/>
            <a:r>
              <a:rPr lang="en-US" altLang="zh-CN" sz="3600" b="1" dirty="0">
                <a:solidFill>
                  <a:srgbClr val="FF0000"/>
                </a:solidFill>
                <a:ea typeface="楷体_GB2312" panose="02010609030101010101" pitchFamily="49" charset="-122"/>
              </a:rPr>
              <a:t>1. </a:t>
            </a:r>
            <a:r>
              <a:rPr lang="zh-CN" altLang="en-US" sz="3600" b="1" dirty="0">
                <a:solidFill>
                  <a:srgbClr val="FF0000"/>
                </a:solidFill>
                <a:ea typeface="楷体_GB2312" panose="02010609030101010101" pitchFamily="49" charset="-122"/>
              </a:rPr>
              <a:t>人格尊严不受侵犯的权利</a:t>
            </a:r>
          </a:p>
        </p:txBody>
      </p:sp>
      <p:sp>
        <p:nvSpPr>
          <p:cNvPr id="37892" name="Rectangle 3"/>
          <p:cNvSpPr>
            <a:spLocks noGrp="1"/>
          </p:cNvSpPr>
          <p:nvPr>
            <p:ph idx="1"/>
          </p:nvPr>
        </p:nvSpPr>
        <p:spPr>
          <a:ln/>
        </p:spPr>
        <p:txBody>
          <a:bodyPr vert="horz" wrap="square" lIns="91440" tIns="45720" rIns="91440" bIns="45720" anchor="t"/>
          <a:lstStyle/>
          <a:p>
            <a:pPr eaLnBrk="1" hangingPunct="1">
              <a:lnSpc>
                <a:spcPct val="115000"/>
              </a:lnSpc>
            </a:pPr>
            <a:r>
              <a:rPr lang="en-US" altLang="zh-CN" b="1" dirty="0">
                <a:latin typeface="楷体_GB2312" panose="02010609030101010101" pitchFamily="49" charset="-122"/>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导游人员管理条例</a:t>
            </a:r>
            <a:r>
              <a:rPr lang="en-US" altLang="zh-CN" b="1" dirty="0">
                <a:latin typeface="楷体_GB2312" panose="02010609030101010101" pitchFamily="49" charset="-122"/>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第</a:t>
            </a:r>
            <a:r>
              <a:rPr lang="en-US" altLang="zh-CN" b="1" dirty="0">
                <a:latin typeface="楷体_GB2312" panose="02010609030101010101" pitchFamily="49" charset="-122"/>
                <a:ea typeface="楷体_GB2312" panose="02010609030101010101" pitchFamily="49" charset="-122"/>
              </a:rPr>
              <a:t>10</a:t>
            </a:r>
            <a:r>
              <a:rPr lang="zh-CN" altLang="en-US" b="1" dirty="0">
                <a:latin typeface="楷体_GB2312" panose="02010609030101010101" pitchFamily="49" charset="-122"/>
                <a:ea typeface="楷体_GB2312" panose="02010609030101010101" pitchFamily="49" charset="-122"/>
              </a:rPr>
              <a:t>条明确规定：</a:t>
            </a:r>
            <a:r>
              <a:rPr lang="zh-CN" altLang="en-US" b="1" dirty="0">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导游人员进行导游活动时，其人格尊严应当受到尊重，其人身安全不受侵犯。</a:t>
            </a:r>
            <a:r>
              <a:rPr lang="zh-CN" altLang="en-US" b="1" dirty="0">
                <a:ea typeface="楷体_GB2312" panose="02010609030101010101" pitchFamily="49" charset="-122"/>
              </a:rPr>
              <a:t>”</a:t>
            </a:r>
            <a:endParaRPr lang="zh-CN" altLang="en-US" b="1" dirty="0">
              <a:latin typeface="楷体_GB2312" panose="02010609030101010101" pitchFamily="49" charset="-122"/>
              <a:ea typeface="楷体_GB2312" panose="02010609030101010101" pitchFamily="49" charset="-122"/>
            </a:endParaRPr>
          </a:p>
          <a:p>
            <a:pPr eaLnBrk="1" hangingPunct="1">
              <a:lnSpc>
                <a:spcPct val="115000"/>
              </a:lnSpc>
            </a:pPr>
            <a:r>
              <a:rPr lang="en-US" altLang="zh-CN" b="1" dirty="0">
                <a:latin typeface="楷体_GB2312" panose="02010609030101010101" pitchFamily="49" charset="-122"/>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导游人员管理条例</a:t>
            </a:r>
            <a:r>
              <a:rPr lang="en-US" altLang="zh-CN" b="1" dirty="0">
                <a:latin typeface="楷体_GB2312" panose="02010609030101010101" pitchFamily="49" charset="-122"/>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明确规定：</a:t>
            </a:r>
            <a:r>
              <a:rPr lang="zh-CN" altLang="en-US" b="1" dirty="0">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导游人员有权拒绝旅游者提出的侮辱其人格尊严或者违反其职业道德的不合理要求。</a:t>
            </a:r>
            <a:r>
              <a:rPr lang="zh-CN" altLang="en-US" b="1" dirty="0">
                <a:ea typeface="楷体_GB2312" panose="02010609030101010101" pitchFamily="49" charset="-122"/>
              </a:rPr>
              <a:t>”</a:t>
            </a:r>
            <a:endParaRPr lang="zh-CN" altLang="en-US" b="1" dirty="0">
              <a:latin typeface="楷体_GB2312" panose="02010609030101010101" pitchFamily="49" charset="-122"/>
              <a:ea typeface="楷体_GB2312" panose="0201060903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3</a:t>
            </a:fld>
            <a:endParaRPr lang="en-US" altLang="zh-CN" sz="1200" dirty="0">
              <a:latin typeface="Arial Black" panose="020B0A04020102020204" pitchFamily="34" charset="0"/>
            </a:endParaRPr>
          </a:p>
        </p:txBody>
      </p:sp>
      <p:sp>
        <p:nvSpPr>
          <p:cNvPr id="5123" name="Rectangle 3"/>
          <p:cNvSpPr>
            <a:spLocks noGrp="1"/>
          </p:cNvSpPr>
          <p:nvPr>
            <p:ph idx="1"/>
          </p:nvPr>
        </p:nvSpPr>
        <p:spPr>
          <a:xfrm>
            <a:off x="189230" y="384175"/>
            <a:ext cx="8435975" cy="6069330"/>
          </a:xfrm>
          <a:ln/>
        </p:spPr>
        <p:txBody>
          <a:bodyPr vert="horz" wrap="square" lIns="91440" tIns="45720" rIns="91440" bIns="45720" anchor="t"/>
          <a:lstStyle/>
          <a:p>
            <a:pPr eaLnBrk="1" hangingPunct="1">
              <a:lnSpc>
                <a:spcPct val="80000"/>
              </a:lnSpc>
            </a:pPr>
            <a:r>
              <a:rPr lang="en-US" altLang="zh-CN" sz="2800" b="1" dirty="0">
                <a:ea typeface="楷体_GB2312" panose="02010609030101010101" pitchFamily="49" charset="-122"/>
              </a:rPr>
              <a:t>1987</a:t>
            </a:r>
            <a:r>
              <a:rPr lang="zh-CN" altLang="en-US" sz="2800" b="1" dirty="0">
                <a:ea typeface="楷体_GB2312" panose="02010609030101010101" pitchFamily="49" charset="-122"/>
              </a:rPr>
              <a:t>年</a:t>
            </a:r>
            <a:r>
              <a:rPr lang="en-US" altLang="zh-CN" sz="2800" b="1" dirty="0">
                <a:ea typeface="楷体_GB2312" panose="02010609030101010101" pitchFamily="49" charset="-122"/>
              </a:rPr>
              <a:t>11</a:t>
            </a:r>
            <a:r>
              <a:rPr lang="zh-CN" altLang="en-US" sz="2800" b="1" dirty="0">
                <a:ea typeface="楷体_GB2312" panose="02010609030101010101" pitchFamily="49" charset="-122"/>
              </a:rPr>
              <a:t>月</a:t>
            </a:r>
            <a:r>
              <a:rPr lang="en-US" altLang="zh-CN" sz="2800" b="1" dirty="0">
                <a:ea typeface="楷体_GB2312" panose="02010609030101010101" pitchFamily="49" charset="-122"/>
              </a:rPr>
              <a:t>14</a:t>
            </a:r>
            <a:r>
              <a:rPr lang="zh-CN" altLang="en-US" sz="2800" b="1" dirty="0">
                <a:ea typeface="楷体_GB2312" panose="02010609030101010101" pitchFamily="49" charset="-122"/>
              </a:rPr>
              <a:t>日国家旅游局颁布了</a:t>
            </a:r>
            <a:r>
              <a:rPr lang="en-US" altLang="zh-CN" sz="2800" b="1" dirty="0">
                <a:ea typeface="楷体_GB2312" panose="02010609030101010101" pitchFamily="49" charset="-122"/>
              </a:rPr>
              <a:t>《</a:t>
            </a:r>
            <a:r>
              <a:rPr lang="zh-CN" altLang="en-US" sz="2800" b="1" dirty="0">
                <a:ea typeface="楷体_GB2312" panose="02010609030101010101" pitchFamily="49" charset="-122"/>
              </a:rPr>
              <a:t>导游人员管理暂行规定</a:t>
            </a:r>
            <a:r>
              <a:rPr lang="en-US" altLang="zh-CN" sz="2800" b="1" dirty="0">
                <a:ea typeface="楷体_GB2312" panose="02010609030101010101" pitchFamily="49" charset="-122"/>
              </a:rPr>
              <a:t>》</a:t>
            </a:r>
            <a:r>
              <a:rPr lang="zh-CN" altLang="en-US" sz="2800" b="1" dirty="0">
                <a:ea typeface="楷体_GB2312" panose="02010609030101010101" pitchFamily="49" charset="-122"/>
              </a:rPr>
              <a:t>。</a:t>
            </a:r>
          </a:p>
          <a:p>
            <a:pPr eaLnBrk="1" hangingPunct="1">
              <a:lnSpc>
                <a:spcPct val="80000"/>
              </a:lnSpc>
            </a:pPr>
            <a:r>
              <a:rPr lang="en-US" altLang="zh-CN" sz="2800" b="1" dirty="0">
                <a:ea typeface="楷体_GB2312" panose="02010609030101010101" pitchFamily="49" charset="-122"/>
              </a:rPr>
              <a:t>1999</a:t>
            </a:r>
            <a:r>
              <a:rPr lang="zh-CN" altLang="en-US" sz="2800" b="1" dirty="0">
                <a:ea typeface="楷体_GB2312" panose="02010609030101010101" pitchFamily="49" charset="-122"/>
              </a:rPr>
              <a:t>年</a:t>
            </a:r>
            <a:r>
              <a:rPr lang="en-US" altLang="zh-CN" sz="2800" b="1" dirty="0">
                <a:ea typeface="楷体_GB2312" panose="02010609030101010101" pitchFamily="49" charset="-122"/>
              </a:rPr>
              <a:t>5</a:t>
            </a:r>
            <a:r>
              <a:rPr lang="zh-CN" altLang="en-US" sz="2800" b="1" dirty="0">
                <a:ea typeface="楷体_GB2312" panose="02010609030101010101" pitchFamily="49" charset="-122"/>
              </a:rPr>
              <a:t>月</a:t>
            </a:r>
            <a:r>
              <a:rPr lang="en-US" altLang="zh-CN" sz="2800" b="1" dirty="0">
                <a:ea typeface="楷体_GB2312" panose="02010609030101010101" pitchFamily="49" charset="-122"/>
              </a:rPr>
              <a:t>14</a:t>
            </a:r>
            <a:r>
              <a:rPr lang="zh-CN" altLang="en-US" sz="2800" b="1" dirty="0">
                <a:ea typeface="楷体_GB2312" panose="02010609030101010101" pitchFamily="49" charset="-122"/>
              </a:rPr>
              <a:t>日，国务院修订发布了</a:t>
            </a:r>
            <a:r>
              <a:rPr lang="en-US" altLang="zh-CN" sz="2800" b="1" dirty="0">
                <a:ea typeface="楷体_GB2312" panose="02010609030101010101" pitchFamily="49" charset="-122"/>
              </a:rPr>
              <a:t>《</a:t>
            </a:r>
            <a:r>
              <a:rPr lang="zh-CN" altLang="en-US" sz="2800" b="1" dirty="0">
                <a:ea typeface="楷体_GB2312" panose="02010609030101010101" pitchFamily="49" charset="-122"/>
              </a:rPr>
              <a:t>导游人员管理条例</a:t>
            </a:r>
            <a:r>
              <a:rPr lang="en-US" altLang="zh-CN" sz="2800" b="1" dirty="0">
                <a:ea typeface="楷体_GB2312" panose="02010609030101010101" pitchFamily="49" charset="-122"/>
              </a:rPr>
              <a:t>》</a:t>
            </a:r>
            <a:r>
              <a:rPr lang="zh-CN" altLang="en-US" sz="2800" b="1" dirty="0">
                <a:ea typeface="楷体_GB2312" panose="02010609030101010101" pitchFamily="49" charset="-122"/>
              </a:rPr>
              <a:t>，该条例自</a:t>
            </a:r>
            <a:r>
              <a:rPr lang="en-US" altLang="zh-CN" sz="2800" b="1" dirty="0">
                <a:ea typeface="楷体_GB2312" panose="02010609030101010101" pitchFamily="49" charset="-122"/>
              </a:rPr>
              <a:t>1999</a:t>
            </a:r>
            <a:r>
              <a:rPr lang="zh-CN" altLang="en-US" sz="2800" b="1" dirty="0">
                <a:ea typeface="楷体_GB2312" panose="02010609030101010101" pitchFamily="49" charset="-122"/>
              </a:rPr>
              <a:t>年</a:t>
            </a:r>
            <a:r>
              <a:rPr lang="en-US" altLang="zh-CN" sz="2800" b="1" dirty="0">
                <a:ea typeface="楷体_GB2312" panose="02010609030101010101" pitchFamily="49" charset="-122"/>
              </a:rPr>
              <a:t>10</a:t>
            </a:r>
            <a:r>
              <a:rPr lang="zh-CN" altLang="en-US" sz="2800" b="1" dirty="0">
                <a:ea typeface="楷体_GB2312" panose="02010609030101010101" pitchFamily="49" charset="-122"/>
              </a:rPr>
              <a:t>月</a:t>
            </a:r>
            <a:r>
              <a:rPr lang="en-US" altLang="zh-CN" sz="2800" b="1" dirty="0">
                <a:ea typeface="楷体_GB2312" panose="02010609030101010101" pitchFamily="49" charset="-122"/>
              </a:rPr>
              <a:t>1</a:t>
            </a:r>
            <a:r>
              <a:rPr lang="zh-CN" altLang="en-US" sz="2800" b="1" dirty="0">
                <a:ea typeface="楷体_GB2312" panose="02010609030101010101" pitchFamily="49" charset="-122"/>
              </a:rPr>
              <a:t>日起施行，</a:t>
            </a:r>
            <a:r>
              <a:rPr lang="en-US" altLang="zh-CN" sz="2800" b="1" dirty="0">
                <a:ea typeface="楷体_GB2312" panose="02010609030101010101" pitchFamily="49" charset="-122"/>
              </a:rPr>
              <a:t>《</a:t>
            </a:r>
            <a:r>
              <a:rPr lang="zh-CN" altLang="en-US" sz="2800" b="1" dirty="0">
                <a:ea typeface="楷体_GB2312" panose="02010609030101010101" pitchFamily="49" charset="-122"/>
              </a:rPr>
              <a:t>导游人员管理暂行规定</a:t>
            </a:r>
            <a:r>
              <a:rPr lang="en-US" altLang="zh-CN" sz="2800" b="1" dirty="0">
                <a:ea typeface="楷体_GB2312" panose="02010609030101010101" pitchFamily="49" charset="-122"/>
              </a:rPr>
              <a:t>》</a:t>
            </a:r>
            <a:r>
              <a:rPr lang="zh-CN" altLang="en-US" sz="2800" b="1" dirty="0">
                <a:ea typeface="楷体_GB2312" panose="02010609030101010101" pitchFamily="49" charset="-122"/>
              </a:rPr>
              <a:t>同时废止。</a:t>
            </a:r>
          </a:p>
          <a:p>
            <a:pPr eaLnBrk="1" hangingPunct="1">
              <a:lnSpc>
                <a:spcPct val="80000"/>
              </a:lnSpc>
            </a:pPr>
            <a:r>
              <a:rPr lang="en-US" altLang="zh-CN" sz="2800" b="1" dirty="0">
                <a:ea typeface="楷体_GB2312" panose="02010609030101010101" pitchFamily="49" charset="-122"/>
              </a:rPr>
              <a:t>2001</a:t>
            </a:r>
            <a:r>
              <a:rPr lang="zh-CN" altLang="en-US" sz="2800" b="1" dirty="0">
                <a:ea typeface="楷体_GB2312" panose="02010609030101010101" pitchFamily="49" charset="-122"/>
              </a:rPr>
              <a:t>年</a:t>
            </a:r>
            <a:r>
              <a:rPr lang="en-US" altLang="zh-CN" sz="2800" b="1" dirty="0">
                <a:ea typeface="楷体_GB2312" panose="02010609030101010101" pitchFamily="49" charset="-122"/>
              </a:rPr>
              <a:t>12</a:t>
            </a:r>
            <a:r>
              <a:rPr lang="zh-CN" altLang="en-US" sz="2800" b="1" dirty="0">
                <a:ea typeface="楷体_GB2312" panose="02010609030101010101" pitchFamily="49" charset="-122"/>
              </a:rPr>
              <a:t>月</a:t>
            </a:r>
            <a:r>
              <a:rPr lang="en-US" altLang="zh-CN" sz="2800" b="1" dirty="0">
                <a:ea typeface="楷体_GB2312" panose="02010609030101010101" pitchFamily="49" charset="-122"/>
              </a:rPr>
              <a:t>27</a:t>
            </a:r>
            <a:r>
              <a:rPr lang="zh-CN" altLang="en-US" sz="2800" b="1" dirty="0">
                <a:ea typeface="楷体_GB2312" panose="02010609030101010101" pitchFamily="49" charset="-122"/>
              </a:rPr>
              <a:t>日</a:t>
            </a:r>
            <a:r>
              <a:rPr lang="en-US" altLang="zh-CN" sz="2800" b="1" dirty="0">
                <a:ea typeface="楷体_GB2312" panose="02010609030101010101" pitchFamily="49" charset="-122"/>
              </a:rPr>
              <a:t>,</a:t>
            </a:r>
            <a:r>
              <a:rPr lang="zh-CN" altLang="en-US" sz="2800" b="1" dirty="0">
                <a:ea typeface="楷体_GB2312" panose="02010609030101010101" pitchFamily="49" charset="-122"/>
              </a:rPr>
              <a:t>国家旅游局颁布了</a:t>
            </a:r>
            <a:r>
              <a:rPr lang="en-US" altLang="zh-CN" sz="2800" b="1" dirty="0">
                <a:ea typeface="楷体_GB2312" panose="02010609030101010101" pitchFamily="49" charset="-122"/>
              </a:rPr>
              <a:t>《</a:t>
            </a:r>
            <a:r>
              <a:rPr lang="zh-CN" altLang="en-US" sz="2800" b="1" dirty="0">
                <a:ea typeface="楷体_GB2312" panose="02010609030101010101" pitchFamily="49" charset="-122"/>
              </a:rPr>
              <a:t>导游人员管理实施办法</a:t>
            </a:r>
            <a:r>
              <a:rPr lang="en-US" altLang="zh-CN" sz="2800" b="1" dirty="0">
                <a:ea typeface="楷体_GB2312" panose="02010609030101010101" pitchFamily="49" charset="-122"/>
              </a:rPr>
              <a:t>》</a:t>
            </a:r>
          </a:p>
          <a:p>
            <a:pPr eaLnBrk="1" hangingPunct="1">
              <a:lnSpc>
                <a:spcPct val="80000"/>
              </a:lnSpc>
            </a:pPr>
            <a:r>
              <a:rPr lang="en-US" altLang="zh-CN" sz="2800" b="1" dirty="0">
                <a:ea typeface="楷体_GB2312" panose="02010609030101010101" pitchFamily="49" charset="-122"/>
              </a:rPr>
              <a:t>2002</a:t>
            </a:r>
            <a:r>
              <a:rPr lang="zh-CN" altLang="en-US" sz="2800" b="1" dirty="0">
                <a:ea typeface="楷体_GB2312" panose="02010609030101010101" pitchFamily="49" charset="-122"/>
              </a:rPr>
              <a:t>年</a:t>
            </a:r>
            <a:r>
              <a:rPr lang="en-US" altLang="zh-CN" sz="2800" b="1" dirty="0">
                <a:ea typeface="楷体_GB2312" panose="02010609030101010101" pitchFamily="49" charset="-122"/>
              </a:rPr>
              <a:t>10</a:t>
            </a:r>
            <a:r>
              <a:rPr lang="zh-CN" altLang="en-US" sz="2800" b="1" dirty="0">
                <a:ea typeface="楷体_GB2312" panose="02010609030101010101" pitchFamily="49" charset="-122"/>
              </a:rPr>
              <a:t>月</a:t>
            </a:r>
            <a:r>
              <a:rPr lang="en-US" altLang="zh-CN" sz="2800" b="1" dirty="0">
                <a:ea typeface="楷体_GB2312" panose="02010609030101010101" pitchFamily="49" charset="-122"/>
              </a:rPr>
              <a:t>28</a:t>
            </a:r>
            <a:r>
              <a:rPr lang="zh-CN" altLang="en-US" sz="2800" b="1" dirty="0">
                <a:ea typeface="楷体_GB2312" panose="02010609030101010101" pitchFamily="49" charset="-122"/>
              </a:rPr>
              <a:t>日，国家旅游局发布了</a:t>
            </a:r>
            <a:r>
              <a:rPr lang="en-US" altLang="zh-CN" sz="2800" b="1" dirty="0">
                <a:ea typeface="楷体_GB2312" panose="02010609030101010101" pitchFamily="49" charset="-122"/>
              </a:rPr>
              <a:t>《</a:t>
            </a:r>
            <a:r>
              <a:rPr lang="zh-CN" altLang="en-US" sz="2800" b="1" dirty="0">
                <a:ea typeface="楷体_GB2312" panose="02010609030101010101" pitchFamily="49" charset="-122"/>
              </a:rPr>
              <a:t>出境旅游领队人员管理办法</a:t>
            </a:r>
            <a:r>
              <a:rPr lang="en-US" altLang="zh-CN" sz="2800" b="1" dirty="0">
                <a:ea typeface="楷体_GB2312" panose="02010609030101010101" pitchFamily="49" charset="-122"/>
              </a:rPr>
              <a:t>》 </a:t>
            </a:r>
          </a:p>
          <a:p>
            <a:pPr eaLnBrk="1" hangingPunct="1">
              <a:lnSpc>
                <a:spcPct val="80000"/>
              </a:lnSpc>
            </a:pPr>
            <a:r>
              <a:rPr lang="en-US" altLang="zh-CN" sz="2800" b="1" dirty="0">
                <a:ea typeface="楷体_GB2312" panose="02010609030101010101" pitchFamily="49" charset="-122"/>
              </a:rPr>
              <a:t>2005 </a:t>
            </a:r>
            <a:r>
              <a:rPr lang="zh-CN" altLang="en-US" sz="2800" b="1" dirty="0">
                <a:ea typeface="楷体_GB2312" panose="02010609030101010101" pitchFamily="49" charset="-122"/>
              </a:rPr>
              <a:t>年</a:t>
            </a:r>
            <a:r>
              <a:rPr lang="en-US" altLang="zh-CN" sz="2800" b="1" dirty="0">
                <a:ea typeface="楷体_GB2312" panose="02010609030101010101" pitchFamily="49" charset="-122"/>
              </a:rPr>
              <a:t>7</a:t>
            </a:r>
            <a:r>
              <a:rPr lang="zh-CN" altLang="en-US" sz="2800" b="1" dirty="0">
                <a:ea typeface="楷体_GB2312" panose="02010609030101010101" pitchFamily="49" charset="-122"/>
              </a:rPr>
              <a:t>月</a:t>
            </a:r>
            <a:r>
              <a:rPr lang="en-US" altLang="zh-CN" sz="2800" b="1" dirty="0">
                <a:ea typeface="楷体_GB2312" panose="02010609030101010101" pitchFamily="49" charset="-122"/>
              </a:rPr>
              <a:t>3</a:t>
            </a:r>
            <a:r>
              <a:rPr lang="zh-CN" altLang="en-US" sz="2800" b="1" dirty="0">
                <a:ea typeface="楷体_GB2312" panose="02010609030101010101" pitchFamily="49" charset="-122"/>
              </a:rPr>
              <a:t>日，</a:t>
            </a:r>
            <a:r>
              <a:rPr lang="en-US" altLang="zh-CN" sz="2800" b="1" dirty="0">
                <a:ea typeface="楷体_GB2312" panose="02010609030101010101" pitchFamily="49" charset="-122"/>
              </a:rPr>
              <a:t>《</a:t>
            </a:r>
            <a:r>
              <a:rPr lang="zh-CN" altLang="en-US" sz="2800" b="1" dirty="0">
                <a:ea typeface="楷体_GB2312" panose="02010609030101010101" pitchFamily="49" charset="-122"/>
              </a:rPr>
              <a:t>导游人员管理实施办法</a:t>
            </a:r>
            <a:r>
              <a:rPr lang="en-US" altLang="zh-CN" sz="2800" b="1" dirty="0">
                <a:ea typeface="楷体_GB2312" panose="02010609030101010101" pitchFamily="49" charset="-122"/>
              </a:rPr>
              <a:t>》</a:t>
            </a:r>
            <a:r>
              <a:rPr lang="zh-CN" altLang="en-US" sz="2800" b="1" dirty="0">
                <a:ea typeface="楷体_GB2312" panose="02010609030101010101" pitchFamily="49" charset="-122"/>
              </a:rPr>
              <a:t>（修订）以及</a:t>
            </a:r>
            <a:r>
              <a:rPr lang="en-US" altLang="zh-CN" sz="2800" b="1" dirty="0">
                <a:ea typeface="楷体_GB2312" panose="02010609030101010101" pitchFamily="49" charset="-122"/>
              </a:rPr>
              <a:t>《</a:t>
            </a:r>
            <a:r>
              <a:rPr lang="zh-CN" altLang="en-US" sz="2800" b="1" dirty="0">
                <a:ea typeface="楷体_GB2312" panose="02010609030101010101" pitchFamily="49" charset="-122"/>
              </a:rPr>
              <a:t>导游人员等级考核评定管理办法（试行）</a:t>
            </a:r>
            <a:r>
              <a:rPr lang="en-US" altLang="zh-CN" sz="2800" b="1" dirty="0">
                <a:ea typeface="楷体_GB2312" panose="02010609030101010101" pitchFamily="49" charset="-122"/>
              </a:rPr>
              <a:t>》</a:t>
            </a:r>
            <a:r>
              <a:rPr lang="zh-CN" altLang="en-US" sz="2800" b="1" dirty="0">
                <a:ea typeface="楷体_GB2312" panose="02010609030101010101" pitchFamily="49" charset="-122"/>
              </a:rPr>
              <a:t>施行。</a:t>
            </a:r>
          </a:p>
          <a:p>
            <a:pPr eaLnBrk="1" hangingPunct="1">
              <a:lnSpc>
                <a:spcPct val="80000"/>
              </a:lnSpc>
            </a:pPr>
            <a:r>
              <a:rPr lang="en-US" altLang="zh-CN" sz="2800" b="1" dirty="0">
                <a:ea typeface="楷体_GB2312" panose="02010609030101010101" pitchFamily="49" charset="-122"/>
              </a:rPr>
              <a:t>2013</a:t>
            </a:r>
            <a:r>
              <a:rPr lang="zh-CN" altLang="en-US" sz="2800" b="1" dirty="0">
                <a:ea typeface="楷体_GB2312" panose="02010609030101010101" pitchFamily="49" charset="-122"/>
              </a:rPr>
              <a:t>年</a:t>
            </a:r>
            <a:r>
              <a:rPr lang="en-US" altLang="zh-CN" sz="2800" b="1" dirty="0">
                <a:ea typeface="楷体_GB2312" panose="02010609030101010101" pitchFamily="49" charset="-122"/>
              </a:rPr>
              <a:t>10</a:t>
            </a:r>
            <a:r>
              <a:rPr lang="zh-CN" altLang="en-US" sz="2800" b="1" dirty="0">
                <a:ea typeface="楷体_GB2312" panose="02010609030101010101" pitchFamily="49" charset="-122"/>
              </a:rPr>
              <a:t>月</a:t>
            </a:r>
            <a:r>
              <a:rPr lang="en-US" altLang="zh-CN" sz="2800" b="1" dirty="0">
                <a:ea typeface="楷体_GB2312" panose="02010609030101010101" pitchFamily="49" charset="-122"/>
              </a:rPr>
              <a:t>1</a:t>
            </a:r>
            <a:r>
              <a:rPr lang="zh-CN" altLang="en-US" sz="2800" b="1" dirty="0">
                <a:ea typeface="楷体_GB2312" panose="02010609030101010101" pitchFamily="49" charset="-122"/>
              </a:rPr>
              <a:t>日，</a:t>
            </a:r>
            <a:r>
              <a:rPr lang="en-US" altLang="zh-CN" sz="2800" b="1" dirty="0">
                <a:ea typeface="楷体_GB2312" panose="02010609030101010101" pitchFamily="49" charset="-122"/>
              </a:rPr>
              <a:t>《</a:t>
            </a:r>
            <a:r>
              <a:rPr lang="zh-CN" altLang="en-US" sz="2800" b="1" dirty="0">
                <a:ea typeface="楷体_GB2312" panose="02010609030101010101" pitchFamily="49" charset="-122"/>
              </a:rPr>
              <a:t>中华人民共和国旅游法</a:t>
            </a:r>
            <a:r>
              <a:rPr lang="en-US" altLang="zh-CN" sz="2800" b="1" dirty="0">
                <a:ea typeface="楷体_GB2312" panose="02010609030101010101" pitchFamily="49" charset="-122"/>
              </a:rPr>
              <a:t>》</a:t>
            </a:r>
            <a:r>
              <a:rPr lang="zh-CN" altLang="en-US" sz="2800" b="1" dirty="0">
                <a:ea typeface="楷体_GB2312" panose="02010609030101010101" pitchFamily="49" charset="-122"/>
              </a:rPr>
              <a:t>颁布实施。</a:t>
            </a:r>
            <a:r>
              <a:rPr lang="zh-CN" altLang="en-US" dirty="0"/>
              <a:t> </a:t>
            </a:r>
            <a:r>
              <a:rPr lang="zh-CN" altLang="en-US" sz="2800" b="1" dirty="0">
                <a:ea typeface="楷体_GB2312" panose="02010609030101010101" pitchFamily="49" charset="-122"/>
              </a:rPr>
              <a:t>  </a:t>
            </a:r>
          </a:p>
          <a:p>
            <a:pPr eaLnBrk="1" hangingPunct="1">
              <a:lnSpc>
                <a:spcPct val="80000"/>
              </a:lnSpc>
            </a:pPr>
            <a:r>
              <a:rPr lang="en-US" altLang="zh-CN" sz="2800" b="1" dirty="0">
                <a:ea typeface="楷体_GB2312" panose="02010609030101010101" pitchFamily="49" charset="-122"/>
              </a:rPr>
              <a:t>2016</a:t>
            </a:r>
            <a:r>
              <a:rPr lang="zh-CN" altLang="en-US" sz="2800" b="1" dirty="0">
                <a:ea typeface="楷体_GB2312" panose="02010609030101010101" pitchFamily="49" charset="-122"/>
              </a:rPr>
              <a:t>年</a:t>
            </a:r>
            <a:r>
              <a:rPr lang="en-US" altLang="zh-CN" sz="2800" b="1" dirty="0">
                <a:ea typeface="楷体_GB2312" panose="02010609030101010101" pitchFamily="49" charset="-122"/>
              </a:rPr>
              <a:t>8</a:t>
            </a:r>
            <a:r>
              <a:rPr lang="zh-CN" altLang="en-US" sz="2800" b="1" dirty="0">
                <a:ea typeface="楷体_GB2312" panose="02010609030101010101" pitchFamily="49" charset="-122"/>
              </a:rPr>
              <a:t>月，国家旅游局发布《关于深化导游体制改革，加强导游队伍建设的意见》</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30</a:t>
            </a:fld>
            <a:endParaRPr lang="en-US" altLang="zh-CN" sz="1200" dirty="0">
              <a:latin typeface="Arial Black" panose="020B0A04020102020204" pitchFamily="34" charset="0"/>
            </a:endParaRPr>
          </a:p>
        </p:txBody>
      </p:sp>
      <p:sp>
        <p:nvSpPr>
          <p:cNvPr id="38915" name="Rectangle 2"/>
          <p:cNvSpPr>
            <a:spLocks noGrp="1"/>
          </p:cNvSpPr>
          <p:nvPr>
            <p:ph type="title"/>
          </p:nvPr>
        </p:nvSpPr>
        <p:spPr>
          <a:xfrm>
            <a:off x="395288" y="692150"/>
            <a:ext cx="8229600" cy="1371600"/>
          </a:xfrm>
          <a:ln/>
        </p:spPr>
        <p:txBody>
          <a:bodyPr vert="horz" wrap="square" lIns="91440" tIns="45720" rIns="91440" bIns="45720" anchor="ctr"/>
          <a:lstStyle/>
          <a:p>
            <a:pPr eaLnBrk="1" hangingPunct="1"/>
            <a:r>
              <a:rPr lang="en-US" altLang="zh-CN" sz="3600" b="1" dirty="0">
                <a:solidFill>
                  <a:srgbClr val="FF0000"/>
                </a:solidFill>
                <a:ea typeface="楷体_GB2312" panose="02010609030101010101" pitchFamily="49" charset="-122"/>
              </a:rPr>
              <a:t>2. </a:t>
            </a:r>
            <a:r>
              <a:rPr lang="zh-CN" altLang="en-US" sz="3600" b="1" dirty="0">
                <a:solidFill>
                  <a:srgbClr val="FF0000"/>
                </a:solidFill>
                <a:ea typeface="楷体_GB2312" panose="02010609030101010101" pitchFamily="49" charset="-122"/>
              </a:rPr>
              <a:t>在旅游活动中调整或变更接待计划的权利</a:t>
            </a:r>
          </a:p>
        </p:txBody>
      </p:sp>
      <p:sp>
        <p:nvSpPr>
          <p:cNvPr id="38916" name="Rectangle 3"/>
          <p:cNvSpPr>
            <a:spLocks noGrp="1"/>
          </p:cNvSpPr>
          <p:nvPr>
            <p:ph idx="1"/>
          </p:nvPr>
        </p:nvSpPr>
        <p:spPr>
          <a:xfrm>
            <a:off x="468313" y="2276475"/>
            <a:ext cx="8229600" cy="3886200"/>
          </a:xfrm>
          <a:ln/>
        </p:spPr>
        <p:txBody>
          <a:bodyPr vert="horz" wrap="square" lIns="91440" tIns="45720" rIns="91440" bIns="45720" anchor="t"/>
          <a:lstStyle/>
          <a:p>
            <a:pPr eaLnBrk="1" hangingPunct="1"/>
            <a:r>
              <a:rPr lang="zh-CN" altLang="en-US" b="1" dirty="0">
                <a:latin typeface="楷体_GB2312" panose="02010609030101010101" pitchFamily="49" charset="-122"/>
                <a:ea typeface="楷体_GB2312" panose="02010609030101010101" pitchFamily="49" charset="-122"/>
              </a:rPr>
              <a:t>（</a:t>
            </a:r>
            <a:r>
              <a:rPr lang="en-US" altLang="zh-CN" b="1" dirty="0">
                <a:latin typeface="楷体_GB2312" panose="02010609030101010101" pitchFamily="49" charset="-122"/>
                <a:ea typeface="楷体_GB2312" panose="02010609030101010101" pitchFamily="49" charset="-122"/>
              </a:rPr>
              <a:t>1</a:t>
            </a:r>
            <a:r>
              <a:rPr lang="zh-CN" altLang="en-US" b="1" dirty="0">
                <a:latin typeface="楷体_GB2312" panose="02010609030101010101" pitchFamily="49" charset="-122"/>
                <a:ea typeface="楷体_GB2312" panose="02010609030101010101" pitchFamily="49" charset="-122"/>
              </a:rPr>
              <a:t>）必须是在引导旅游者旅行、游览过程中。</a:t>
            </a:r>
          </a:p>
          <a:p>
            <a:pPr eaLnBrk="1" hangingPunct="1"/>
            <a:r>
              <a:rPr lang="zh-CN" altLang="en-US" b="1" dirty="0">
                <a:latin typeface="楷体_GB2312" panose="02010609030101010101" pitchFamily="49" charset="-122"/>
                <a:ea typeface="楷体_GB2312" panose="02010609030101010101" pitchFamily="49" charset="-122"/>
              </a:rPr>
              <a:t>（</a:t>
            </a:r>
            <a:r>
              <a:rPr lang="en-US" altLang="zh-CN" b="1" dirty="0">
                <a:latin typeface="楷体_GB2312" panose="02010609030101010101" pitchFamily="49" charset="-122"/>
                <a:ea typeface="楷体_GB2312" panose="02010609030101010101" pitchFamily="49" charset="-122"/>
              </a:rPr>
              <a:t>2</a:t>
            </a:r>
            <a:r>
              <a:rPr lang="zh-CN" altLang="en-US" b="1" dirty="0">
                <a:latin typeface="楷体_GB2312" panose="02010609030101010101" pitchFamily="49" charset="-122"/>
                <a:ea typeface="楷体_GB2312" panose="02010609030101010101" pitchFamily="49" charset="-122"/>
              </a:rPr>
              <a:t>）必须是遇到有可能危及旅游者人身安全的紧急情况时。</a:t>
            </a:r>
          </a:p>
          <a:p>
            <a:pPr eaLnBrk="1" hangingPunct="1"/>
            <a:r>
              <a:rPr lang="zh-CN" altLang="en-US" b="1" dirty="0">
                <a:latin typeface="楷体_GB2312" panose="02010609030101010101" pitchFamily="49" charset="-122"/>
                <a:ea typeface="楷体_GB2312" panose="02010609030101010101" pitchFamily="49" charset="-122"/>
              </a:rPr>
              <a:t>（</a:t>
            </a:r>
            <a:r>
              <a:rPr lang="en-US" altLang="zh-CN" b="1" dirty="0">
                <a:latin typeface="楷体_GB2312" panose="02010609030101010101" pitchFamily="49" charset="-122"/>
                <a:ea typeface="楷体_GB2312" panose="02010609030101010101" pitchFamily="49" charset="-122"/>
              </a:rPr>
              <a:t>3</a:t>
            </a:r>
            <a:r>
              <a:rPr lang="zh-CN" altLang="en-US" b="1" dirty="0">
                <a:latin typeface="楷体_GB2312" panose="02010609030101010101" pitchFamily="49" charset="-122"/>
                <a:ea typeface="楷体_GB2312" panose="02010609030101010101" pitchFamily="49" charset="-122"/>
              </a:rPr>
              <a:t>）必须是在征得多数旅游者的同意后。</a:t>
            </a:r>
          </a:p>
          <a:p>
            <a:pPr eaLnBrk="1" hangingPunct="1"/>
            <a:r>
              <a:rPr lang="zh-CN" altLang="en-US" b="1" dirty="0">
                <a:latin typeface="楷体_GB2312" panose="02010609030101010101" pitchFamily="49" charset="-122"/>
                <a:ea typeface="楷体_GB2312" panose="02010609030101010101" pitchFamily="49" charset="-122"/>
              </a:rPr>
              <a:t>（</a:t>
            </a:r>
            <a:r>
              <a:rPr lang="en-US" altLang="zh-CN" b="1" dirty="0">
                <a:latin typeface="楷体_GB2312" panose="02010609030101010101" pitchFamily="49" charset="-122"/>
                <a:ea typeface="楷体_GB2312" panose="02010609030101010101" pitchFamily="49" charset="-122"/>
              </a:rPr>
              <a:t>4</a:t>
            </a:r>
            <a:r>
              <a:rPr lang="zh-CN" altLang="en-US" b="1" dirty="0">
                <a:latin typeface="楷体_GB2312" panose="02010609030101010101" pitchFamily="49" charset="-122"/>
                <a:ea typeface="楷体_GB2312" panose="02010609030101010101" pitchFamily="49" charset="-122"/>
              </a:rPr>
              <a:t>）必须立即报告旅行社。</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31</a:t>
            </a:fld>
            <a:endParaRPr lang="en-US" altLang="zh-CN" sz="1200" dirty="0">
              <a:latin typeface="Arial Black" panose="020B0A04020102020204" pitchFamily="34" charset="0"/>
            </a:endParaRPr>
          </a:p>
        </p:txBody>
      </p:sp>
      <p:sp>
        <p:nvSpPr>
          <p:cNvPr id="39939" name="Rectangle 2"/>
          <p:cNvSpPr>
            <a:spLocks noGrp="1"/>
          </p:cNvSpPr>
          <p:nvPr>
            <p:ph type="title"/>
          </p:nvPr>
        </p:nvSpPr>
        <p:spPr>
          <a:xfrm>
            <a:off x="468313" y="692150"/>
            <a:ext cx="8229600" cy="1371600"/>
          </a:xfrm>
          <a:ln/>
        </p:spPr>
        <p:txBody>
          <a:bodyPr vert="horz" wrap="square" lIns="91440" tIns="45720" rIns="91440" bIns="45720" anchor="ctr"/>
          <a:lstStyle/>
          <a:p>
            <a:pPr eaLnBrk="1" hangingPunct="1"/>
            <a:r>
              <a:rPr lang="en-US" altLang="zh-CN" sz="3600" b="1" dirty="0">
                <a:solidFill>
                  <a:srgbClr val="FF0000"/>
                </a:solidFill>
                <a:ea typeface="楷体_GB2312" panose="02010609030101010101" pitchFamily="49" charset="-122"/>
              </a:rPr>
              <a:t>3. </a:t>
            </a:r>
            <a:r>
              <a:rPr lang="zh-CN" altLang="en-US" sz="3600" b="1" dirty="0">
                <a:solidFill>
                  <a:srgbClr val="FF0000"/>
                </a:solidFill>
                <a:ea typeface="楷体_GB2312" panose="02010609030101010101" pitchFamily="49" charset="-122"/>
              </a:rPr>
              <a:t>对旅游行政行为不服时，有行政诉讼权、申请复议权</a:t>
            </a:r>
          </a:p>
        </p:txBody>
      </p:sp>
      <p:sp>
        <p:nvSpPr>
          <p:cNvPr id="39940" name="Rectangle 3"/>
          <p:cNvSpPr>
            <a:spLocks noGrp="1"/>
          </p:cNvSpPr>
          <p:nvPr>
            <p:ph idx="1"/>
          </p:nvPr>
        </p:nvSpPr>
        <p:spPr>
          <a:xfrm>
            <a:off x="395288" y="2420938"/>
            <a:ext cx="8229600" cy="3176587"/>
          </a:xfrm>
          <a:ln/>
        </p:spPr>
        <p:txBody>
          <a:bodyPr vert="horz" wrap="square" lIns="91440" tIns="45720" rIns="91440" bIns="45720" anchor="t"/>
          <a:lstStyle/>
          <a:p>
            <a:pPr eaLnBrk="1" hangingPunct="1">
              <a:lnSpc>
                <a:spcPct val="115000"/>
              </a:lnSpc>
              <a:buNone/>
            </a:pPr>
            <a:r>
              <a:rPr lang="en-US" altLang="zh-CN" sz="2400" b="1" dirty="0">
                <a:latin typeface="楷体_GB2312" panose="02010609030101010101" pitchFamily="49" charset="-122"/>
                <a:ea typeface="楷体_GB2312" panose="02010609030101010101" pitchFamily="49" charset="-122"/>
              </a:rPr>
              <a:t>    </a:t>
            </a:r>
            <a:r>
              <a:rPr lang="zh-CN" altLang="en-US" b="1" dirty="0">
                <a:latin typeface="楷体_GB2312" panose="02010609030101010101" pitchFamily="49" charset="-122"/>
                <a:ea typeface="楷体_GB2312" panose="02010609030101010101" pitchFamily="49" charset="-122"/>
              </a:rPr>
              <a:t>导游人员在导游活动中，对旅游行政机关做出的行政处罚不服时，有权向人民法院提起行政诉讼，或向其上一级旅游行政管理机关申请复议。</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32</a:t>
            </a:fld>
            <a:endParaRPr lang="en-US" altLang="zh-CN" sz="1200" dirty="0">
              <a:latin typeface="Arial Black" panose="020B0A04020102020204" pitchFamily="34" charset="0"/>
            </a:endParaRPr>
          </a:p>
        </p:txBody>
      </p:sp>
      <p:sp>
        <p:nvSpPr>
          <p:cNvPr id="40963" name="Rectangle 2"/>
          <p:cNvSpPr>
            <a:spLocks noGrp="1"/>
          </p:cNvSpPr>
          <p:nvPr>
            <p:ph type="title"/>
          </p:nvPr>
        </p:nvSpPr>
        <p:spPr>
          <a:ln/>
        </p:spPr>
        <p:txBody>
          <a:bodyPr vert="horz" wrap="square" lIns="91440" tIns="45720" rIns="91440" bIns="45720" anchor="ctr"/>
          <a:lstStyle/>
          <a:p>
            <a:pPr eaLnBrk="1" hangingPunct="1"/>
            <a:r>
              <a:rPr lang="en-US" altLang="zh-CN" sz="3600" b="1" dirty="0">
                <a:solidFill>
                  <a:srgbClr val="FF0000"/>
                </a:solidFill>
                <a:ea typeface="楷体_GB2312" panose="02010609030101010101" pitchFamily="49" charset="-122"/>
              </a:rPr>
              <a:t>4. </a:t>
            </a:r>
            <a:r>
              <a:rPr lang="zh-CN" altLang="en-US" sz="3600" b="1" dirty="0">
                <a:solidFill>
                  <a:srgbClr val="FF0000"/>
                </a:solidFill>
                <a:ea typeface="楷体_GB2312" panose="02010609030101010101" pitchFamily="49" charset="-122"/>
              </a:rPr>
              <a:t>其他权利</a:t>
            </a:r>
          </a:p>
        </p:txBody>
      </p:sp>
      <p:sp>
        <p:nvSpPr>
          <p:cNvPr id="40964" name="Rectangle 3"/>
          <p:cNvSpPr>
            <a:spLocks noGrp="1"/>
          </p:cNvSpPr>
          <p:nvPr>
            <p:ph idx="1"/>
          </p:nvPr>
        </p:nvSpPr>
        <p:spPr>
          <a:xfrm>
            <a:off x="457200" y="1981200"/>
            <a:ext cx="8229600" cy="4040188"/>
          </a:xfrm>
          <a:ln/>
        </p:spPr>
        <p:txBody>
          <a:bodyPr vert="horz" wrap="square" lIns="91440" tIns="45720" rIns="91440" bIns="45720" anchor="t"/>
          <a:lstStyle/>
          <a:p>
            <a:pPr eaLnBrk="1" hangingPunct="1">
              <a:lnSpc>
                <a:spcPct val="80000"/>
              </a:lnSpc>
            </a:pPr>
            <a:r>
              <a:rPr lang="zh-CN" altLang="en-US" sz="2800" b="1" dirty="0">
                <a:ea typeface="楷体_GB2312" panose="02010609030101010101" pitchFamily="49" charset="-122"/>
              </a:rPr>
              <a:t>旅行社应当与其聘用的导游依法订立劳动合同、支付劳动报酬、缴纳社会保险费用。</a:t>
            </a:r>
          </a:p>
          <a:p>
            <a:pPr eaLnBrk="1" hangingPunct="1">
              <a:lnSpc>
                <a:spcPct val="80000"/>
              </a:lnSpc>
            </a:pPr>
            <a:r>
              <a:rPr lang="zh-CN" altLang="en-US" sz="2800" b="1" dirty="0">
                <a:ea typeface="楷体_GB2312" panose="02010609030101010101" pitchFamily="49" charset="-122"/>
              </a:rPr>
              <a:t>旅行社临时聘用导游为旅游者提供服务的，应当全额向导游支付在包价旅游合同中载明的导游服务费用。</a:t>
            </a:r>
          </a:p>
          <a:p>
            <a:pPr eaLnBrk="1" hangingPunct="1">
              <a:lnSpc>
                <a:spcPct val="80000"/>
              </a:lnSpc>
            </a:pPr>
            <a:r>
              <a:rPr lang="zh-CN" altLang="en-US" sz="2800" b="1" dirty="0">
                <a:ea typeface="楷体_GB2312" panose="02010609030101010101" pitchFamily="49" charset="-122"/>
              </a:rPr>
              <a:t>旅行社安排导游为团队旅游提供服务的，不得要求导游垫付或者向导游收取任何费用。</a:t>
            </a:r>
          </a:p>
          <a:p>
            <a:pPr eaLnBrk="1" hangingPunct="1">
              <a:lnSpc>
                <a:spcPct val="80000"/>
              </a:lnSpc>
            </a:pPr>
            <a:r>
              <a:rPr lang="zh-CN" altLang="en-US" sz="2800" b="1" dirty="0">
                <a:ea typeface="楷体_GB2312" panose="02010609030101010101" pitchFamily="49" charset="-122"/>
              </a:rPr>
              <a:t>导游人员的其他权利还包括，导游人员为更好地履行职务职责而应当享有的参加培训和获得晋级的权利。</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33</a:t>
            </a:fld>
            <a:endParaRPr lang="en-US" altLang="zh-CN" sz="1200" dirty="0">
              <a:latin typeface="Arial Black" panose="020B0A04020102020204" pitchFamily="34" charset="0"/>
            </a:endParaRPr>
          </a:p>
        </p:txBody>
      </p:sp>
      <p:sp>
        <p:nvSpPr>
          <p:cNvPr id="41987" name="Rectangle 2"/>
          <p:cNvSpPr>
            <a:spLocks noGrp="1"/>
          </p:cNvSpPr>
          <p:nvPr>
            <p:ph type="title"/>
          </p:nvPr>
        </p:nvSpPr>
        <p:spPr>
          <a:ln/>
        </p:spPr>
        <p:txBody>
          <a:bodyPr vert="horz" wrap="square" lIns="91440" tIns="45720" rIns="91440" bIns="45720" anchor="ctr"/>
          <a:lstStyle/>
          <a:p>
            <a:pPr eaLnBrk="1" hangingPunct="1"/>
            <a:r>
              <a:rPr lang="zh-CN" altLang="en-US" sz="4000" b="1" dirty="0">
                <a:solidFill>
                  <a:srgbClr val="FF3399"/>
                </a:solidFill>
                <a:latin typeface="楷体_GB2312" panose="02010609030101010101" pitchFamily="49" charset="-122"/>
                <a:ea typeface="楷体_GB2312" panose="02010609030101010101" pitchFamily="49" charset="-122"/>
              </a:rPr>
              <a:t>二、导游人员的义务及法律责任</a:t>
            </a:r>
            <a:r>
              <a:rPr lang="zh-CN" altLang="en-US" dirty="0"/>
              <a:t> </a:t>
            </a:r>
          </a:p>
        </p:txBody>
      </p:sp>
      <p:sp>
        <p:nvSpPr>
          <p:cNvPr id="41988" name="Rectangle 3"/>
          <p:cNvSpPr>
            <a:spLocks noGrp="1"/>
          </p:cNvSpPr>
          <p:nvPr>
            <p:ph idx="1"/>
          </p:nvPr>
        </p:nvSpPr>
        <p:spPr>
          <a:ln/>
        </p:spPr>
        <p:txBody>
          <a:bodyPr vert="horz" wrap="square" lIns="91440" tIns="45720" rIns="91440" bIns="45720" anchor="t"/>
          <a:lstStyle/>
          <a:p>
            <a:pPr eaLnBrk="1" hangingPunct="1"/>
            <a:r>
              <a:rPr lang="zh-CN" altLang="en-US" b="1" dirty="0">
                <a:ea typeface="楷体_GB2312" panose="02010609030101010101" pitchFamily="49" charset="-122"/>
              </a:rPr>
              <a:t>导游人员的法律义务是指导游人员依法承担的必须履行的责任。</a:t>
            </a:r>
          </a:p>
          <a:p>
            <a:pPr eaLnBrk="1" hangingPunct="1"/>
            <a:r>
              <a:rPr lang="zh-CN" altLang="en-US" b="1" dirty="0">
                <a:ea typeface="楷体_GB2312" panose="02010609030101010101" pitchFamily="49" charset="-122"/>
              </a:rPr>
              <a:t>包括必须做出的行为和不得做出的行为。</a:t>
            </a:r>
          </a:p>
          <a:p>
            <a:pPr eaLnBrk="1" hangingPunct="1"/>
            <a:endParaRPr lang="en-US" altLang="zh-CN" b="1" dirty="0">
              <a:ea typeface="楷体_GB2312" panose="02010609030101010101" pitchFamily="49"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34</a:t>
            </a:fld>
            <a:endParaRPr lang="en-US" altLang="zh-CN" sz="1200" dirty="0">
              <a:latin typeface="Arial Black" panose="020B0A04020102020204" pitchFamily="34" charset="0"/>
            </a:endParaRPr>
          </a:p>
        </p:txBody>
      </p:sp>
      <p:sp>
        <p:nvSpPr>
          <p:cNvPr id="43011" name="Rectangle 3"/>
          <p:cNvSpPr>
            <a:spLocks noGrp="1"/>
          </p:cNvSpPr>
          <p:nvPr>
            <p:ph type="body"/>
          </p:nvPr>
        </p:nvSpPr>
        <p:spPr>
          <a:xfrm>
            <a:off x="250825" y="692150"/>
            <a:ext cx="8497888" cy="5545138"/>
          </a:xfrm>
          <a:ln/>
        </p:spPr>
        <p:txBody>
          <a:bodyPr vert="horz" wrap="square" lIns="91440" tIns="45720" rIns="91440" bIns="45720" anchor="t"/>
          <a:lstStyle/>
          <a:p>
            <a:pPr eaLnBrk="1" hangingPunct="1">
              <a:lnSpc>
                <a:spcPct val="90000"/>
              </a:lnSpc>
              <a:buNone/>
            </a:pPr>
            <a:r>
              <a:rPr lang="en-US" altLang="zh-CN" sz="4000" b="1" dirty="0">
                <a:solidFill>
                  <a:srgbClr val="FF0000"/>
                </a:solidFill>
                <a:latin typeface="楷体_GB2312" panose="02010609030101010101" pitchFamily="49" charset="-122"/>
                <a:ea typeface="楷体_GB2312" panose="02010609030101010101" pitchFamily="49" charset="-122"/>
              </a:rPr>
              <a:t>1</a:t>
            </a:r>
            <a:r>
              <a:rPr lang="zh-CN" altLang="en-US" sz="4000" b="1" dirty="0">
                <a:solidFill>
                  <a:srgbClr val="FF0000"/>
                </a:solidFill>
                <a:latin typeface="楷体_GB2312" panose="02010609030101010101" pitchFamily="49" charset="-122"/>
                <a:ea typeface="楷体_GB2312" panose="02010609030101010101" pitchFamily="49" charset="-122"/>
              </a:rPr>
              <a:t>、导游人员义务的主要内容</a:t>
            </a:r>
          </a:p>
          <a:p>
            <a:pPr eaLnBrk="1" hangingPunct="1">
              <a:lnSpc>
                <a:spcPct val="90000"/>
              </a:lnSpc>
            </a:pPr>
            <a:endParaRPr lang="zh-CN" altLang="en-US" b="1" dirty="0">
              <a:solidFill>
                <a:srgbClr val="FF0000"/>
              </a:solidFill>
              <a:ea typeface="楷体_GB2312" panose="02010609030101010101" pitchFamily="49" charset="-122"/>
            </a:endParaRPr>
          </a:p>
          <a:p>
            <a:pPr eaLnBrk="1" hangingPunct="1">
              <a:lnSpc>
                <a:spcPct val="90000"/>
              </a:lnSpc>
            </a:pPr>
            <a:r>
              <a:rPr lang="zh-CN" altLang="en-US" b="1" dirty="0">
                <a:ea typeface="楷体_GB2312" panose="02010609030101010101" pitchFamily="49" charset="-122"/>
              </a:rPr>
              <a:t>（</a:t>
            </a:r>
            <a:r>
              <a:rPr lang="en-US" altLang="zh-CN" b="1" dirty="0">
                <a:ea typeface="楷体_GB2312" panose="02010609030101010101" pitchFamily="49" charset="-122"/>
              </a:rPr>
              <a:t>1</a:t>
            </a:r>
            <a:r>
              <a:rPr lang="zh-CN" altLang="en-US" b="1" dirty="0">
                <a:ea typeface="楷体_GB2312" panose="02010609030101010101" pitchFamily="49" charset="-122"/>
              </a:rPr>
              <a:t>）提高自身业务素质和职业技能。</a:t>
            </a:r>
          </a:p>
          <a:p>
            <a:pPr eaLnBrk="1" hangingPunct="1">
              <a:lnSpc>
                <a:spcPct val="90000"/>
              </a:lnSpc>
            </a:pPr>
            <a:r>
              <a:rPr lang="zh-CN" altLang="en-US" b="1" dirty="0">
                <a:ea typeface="楷体_GB2312" panose="02010609030101010101" pitchFamily="49" charset="-122"/>
              </a:rPr>
              <a:t>（</a:t>
            </a:r>
            <a:r>
              <a:rPr lang="en-US" altLang="zh-CN" b="1" dirty="0">
                <a:ea typeface="楷体_GB2312" panose="02010609030101010101" pitchFamily="49" charset="-122"/>
              </a:rPr>
              <a:t>2</a:t>
            </a:r>
            <a:r>
              <a:rPr lang="zh-CN" altLang="en-US" b="1" dirty="0">
                <a:ea typeface="楷体_GB2312" panose="02010609030101010101" pitchFamily="49" charset="-122"/>
              </a:rPr>
              <a:t>）进行导游活动时，应佩戴导游证。</a:t>
            </a:r>
          </a:p>
          <a:p>
            <a:pPr eaLnBrk="1" hangingPunct="1">
              <a:lnSpc>
                <a:spcPct val="90000"/>
              </a:lnSpc>
            </a:pPr>
            <a:r>
              <a:rPr lang="zh-CN" altLang="en-US" b="1" dirty="0">
                <a:ea typeface="楷体_GB2312" panose="02010609030101010101" pitchFamily="49" charset="-122"/>
              </a:rPr>
              <a:t>（</a:t>
            </a:r>
            <a:r>
              <a:rPr lang="en-US" altLang="zh-CN" b="1" dirty="0">
                <a:ea typeface="楷体_GB2312" panose="02010609030101010101" pitchFamily="49" charset="-122"/>
              </a:rPr>
              <a:t>3</a:t>
            </a:r>
            <a:r>
              <a:rPr lang="zh-CN" altLang="en-US" b="1" dirty="0">
                <a:ea typeface="楷体_GB2312" panose="02010609030101010101" pitchFamily="49" charset="-122"/>
              </a:rPr>
              <a:t>）进行导游活动，必须经旅行社的委派。 </a:t>
            </a:r>
          </a:p>
          <a:p>
            <a:pPr eaLnBrk="1" hangingPunct="1">
              <a:lnSpc>
                <a:spcPct val="90000"/>
              </a:lnSpc>
            </a:pPr>
            <a:r>
              <a:rPr lang="zh-CN" altLang="en-US" b="1" dirty="0">
                <a:ea typeface="楷体_GB2312" panose="02010609030101010101" pitchFamily="49" charset="-122"/>
              </a:rPr>
              <a:t>（</a:t>
            </a:r>
            <a:r>
              <a:rPr lang="en-US" altLang="zh-CN" b="1" dirty="0">
                <a:ea typeface="楷体_GB2312" panose="02010609030101010101" pitchFamily="49" charset="-122"/>
              </a:rPr>
              <a:t>4</a:t>
            </a:r>
            <a:r>
              <a:rPr lang="zh-CN" altLang="en-US" b="1" dirty="0">
                <a:ea typeface="楷体_GB2312" panose="02010609030101010101" pitchFamily="49" charset="-122"/>
              </a:rPr>
              <a:t>）自觉维护国家利益和民族尊严，不得有损害国家利益和民族尊严的言行。</a:t>
            </a:r>
          </a:p>
          <a:p>
            <a:pPr eaLnBrk="1" hangingPunct="1">
              <a:lnSpc>
                <a:spcPct val="90000"/>
              </a:lnSpc>
            </a:pPr>
            <a:r>
              <a:rPr lang="zh-CN" altLang="en-US" b="1" dirty="0">
                <a:ea typeface="楷体_GB2312" panose="02010609030101010101" pitchFamily="49" charset="-122"/>
              </a:rPr>
              <a:t>（</a:t>
            </a:r>
            <a:r>
              <a:rPr lang="en-US" altLang="zh-CN" b="1" dirty="0">
                <a:ea typeface="楷体_GB2312" panose="02010609030101010101" pitchFamily="49" charset="-122"/>
              </a:rPr>
              <a:t>5</a:t>
            </a:r>
            <a:r>
              <a:rPr lang="zh-CN" altLang="en-US" b="1" dirty="0">
                <a:ea typeface="楷体_GB2312" panose="02010609030101010101" pitchFamily="49" charset="-122"/>
              </a:rPr>
              <a:t>）遵守职业道德，着装整洁，礼貌待人，尊重旅游者的宗教信仰、民族风俗和生活习惯。</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35</a:t>
            </a:fld>
            <a:endParaRPr lang="en-US" altLang="zh-CN" sz="1200" dirty="0">
              <a:latin typeface="Arial Black" panose="020B0A04020102020204" pitchFamily="34" charset="0"/>
            </a:endParaRPr>
          </a:p>
        </p:txBody>
      </p:sp>
      <p:sp>
        <p:nvSpPr>
          <p:cNvPr id="44035" name="Rectangle 3"/>
          <p:cNvSpPr>
            <a:spLocks noGrp="1"/>
          </p:cNvSpPr>
          <p:nvPr>
            <p:ph type="body"/>
          </p:nvPr>
        </p:nvSpPr>
        <p:spPr>
          <a:xfrm>
            <a:off x="395288" y="1268413"/>
            <a:ext cx="8280400" cy="4392612"/>
          </a:xfrm>
          <a:ln/>
        </p:spPr>
        <p:txBody>
          <a:bodyPr vert="horz" wrap="square" lIns="91440" tIns="45720" rIns="91440" bIns="45720" anchor="t"/>
          <a:lstStyle/>
          <a:p>
            <a:pPr eaLnBrk="1" hangingPunct="1"/>
            <a:r>
              <a:rPr lang="zh-CN" altLang="en-US" b="1" dirty="0">
                <a:ea typeface="楷体_GB2312" panose="02010609030101010101" pitchFamily="49" charset="-122"/>
              </a:rPr>
              <a:t>（</a:t>
            </a:r>
            <a:r>
              <a:rPr lang="en-US" altLang="zh-CN" b="1" dirty="0">
                <a:ea typeface="楷体_GB2312" panose="02010609030101010101" pitchFamily="49" charset="-122"/>
              </a:rPr>
              <a:t>6</a:t>
            </a:r>
            <a:r>
              <a:rPr lang="zh-CN" altLang="en-US" b="1" dirty="0">
                <a:ea typeface="楷体_GB2312" panose="02010609030101010101" pitchFamily="49" charset="-122"/>
              </a:rPr>
              <a:t>）严格按照旅行社确定的接待计划安排旅游者的旅行、游览活动，不得擅自增加、减少旅游项目或者终止导游活动。 </a:t>
            </a:r>
          </a:p>
          <a:p>
            <a:pPr eaLnBrk="1" hangingPunct="1"/>
            <a:r>
              <a:rPr lang="zh-CN" altLang="en-US" b="1" dirty="0">
                <a:ea typeface="楷体_GB2312" panose="02010609030101010101" pitchFamily="49" charset="-122"/>
              </a:rPr>
              <a:t>（</a:t>
            </a:r>
            <a:r>
              <a:rPr lang="en-US" altLang="zh-CN" b="1" dirty="0">
                <a:ea typeface="楷体_GB2312" panose="02010609030101010101" pitchFamily="49" charset="-122"/>
              </a:rPr>
              <a:t>7</a:t>
            </a:r>
            <a:r>
              <a:rPr lang="zh-CN" altLang="en-US" b="1" dirty="0">
                <a:ea typeface="楷体_GB2312" panose="02010609030101010101" pitchFamily="49" charset="-122"/>
              </a:rPr>
              <a:t>）在引导旅游者旅行、游览过程中，应就可能发生危及旅游者人身、财产安全的情况，向旅游者作出真实说明和明确警示，并按照旅行社的要求，采取防止危害发生的必要措施。</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36</a:t>
            </a:fld>
            <a:endParaRPr lang="en-US" altLang="zh-CN" sz="1200" dirty="0">
              <a:latin typeface="Arial Black" panose="020B0A04020102020204" pitchFamily="34" charset="0"/>
            </a:endParaRPr>
          </a:p>
        </p:txBody>
      </p:sp>
      <p:sp>
        <p:nvSpPr>
          <p:cNvPr id="45059" name="Rectangle 3"/>
          <p:cNvSpPr>
            <a:spLocks noGrp="1"/>
          </p:cNvSpPr>
          <p:nvPr>
            <p:ph type="body"/>
          </p:nvPr>
        </p:nvSpPr>
        <p:spPr>
          <a:xfrm>
            <a:off x="395288" y="836613"/>
            <a:ext cx="8280400" cy="4608512"/>
          </a:xfrm>
          <a:ln/>
        </p:spPr>
        <p:txBody>
          <a:bodyPr vert="horz" wrap="square" lIns="91440" tIns="45720" rIns="91440" bIns="45720" anchor="t"/>
          <a:lstStyle/>
          <a:p>
            <a:pPr eaLnBrk="1" hangingPunct="1"/>
            <a:endParaRPr lang="en-US" altLang="zh-CN" b="1" dirty="0">
              <a:ea typeface="楷体_GB2312" panose="02010609030101010101" pitchFamily="49" charset="-122"/>
            </a:endParaRPr>
          </a:p>
          <a:p>
            <a:pPr eaLnBrk="1" hangingPunct="1">
              <a:lnSpc>
                <a:spcPct val="120000"/>
              </a:lnSpc>
            </a:pPr>
            <a:r>
              <a:rPr lang="zh-CN" altLang="en-US" b="1" dirty="0">
                <a:ea typeface="楷体_GB2312" panose="02010609030101010101" pitchFamily="49" charset="-122"/>
              </a:rPr>
              <a:t>（</a:t>
            </a:r>
            <a:r>
              <a:rPr lang="en-US" altLang="zh-CN" b="1" dirty="0">
                <a:ea typeface="楷体_GB2312" panose="02010609030101010101" pitchFamily="49" charset="-122"/>
              </a:rPr>
              <a:t>8</a:t>
            </a:r>
            <a:r>
              <a:rPr lang="zh-CN" altLang="en-US" b="1" dirty="0">
                <a:ea typeface="楷体_GB2312" panose="02010609030101010101" pitchFamily="49" charset="-122"/>
              </a:rPr>
              <a:t>）不得向旅游者兜售物品或者购买旅游者的物品，不得以明示或暗示的方式向旅游者索要小费。 </a:t>
            </a:r>
          </a:p>
          <a:p>
            <a:pPr eaLnBrk="1" hangingPunct="1">
              <a:lnSpc>
                <a:spcPct val="120000"/>
              </a:lnSpc>
            </a:pPr>
            <a:r>
              <a:rPr lang="zh-CN" altLang="en-US" b="1" dirty="0">
                <a:ea typeface="楷体_GB2312" panose="02010609030101010101" pitchFamily="49" charset="-122"/>
              </a:rPr>
              <a:t>（</a:t>
            </a:r>
            <a:r>
              <a:rPr lang="en-US" altLang="zh-CN" b="1" dirty="0">
                <a:ea typeface="楷体_GB2312" panose="02010609030101010101" pitchFamily="49" charset="-122"/>
              </a:rPr>
              <a:t>9</a:t>
            </a:r>
            <a:r>
              <a:rPr lang="zh-CN" altLang="en-US" b="1" dirty="0">
                <a:ea typeface="楷体_GB2312" panose="02010609030101010101" pitchFamily="49" charset="-122"/>
              </a:rPr>
              <a:t>）导游人员进行导游活动时，不得欺骗、胁迫旅游者消费或者与经营者串通欺骗、胁迫旅游者消费。</a:t>
            </a:r>
            <a:r>
              <a:rPr lang="zh-CN" altLang="en-US" dirty="0"/>
              <a:t>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37</a:t>
            </a:fld>
            <a:endParaRPr lang="en-US" altLang="zh-CN" sz="1200" dirty="0">
              <a:latin typeface="Arial Black" panose="020B0A04020102020204" pitchFamily="34" charset="0"/>
            </a:endParaRPr>
          </a:p>
        </p:txBody>
      </p:sp>
      <p:sp>
        <p:nvSpPr>
          <p:cNvPr id="46083" name="Rectangle 2"/>
          <p:cNvSpPr>
            <a:spLocks noGrp="1"/>
          </p:cNvSpPr>
          <p:nvPr>
            <p:ph type="title"/>
          </p:nvPr>
        </p:nvSpPr>
        <p:spPr>
          <a:xfrm>
            <a:off x="323850" y="908050"/>
            <a:ext cx="8229600" cy="1371600"/>
          </a:xfrm>
          <a:ln/>
        </p:spPr>
        <p:txBody>
          <a:bodyPr vert="horz" wrap="square" lIns="91440" tIns="45720" rIns="91440" bIns="45720" anchor="ctr"/>
          <a:lstStyle/>
          <a:p>
            <a:pPr eaLnBrk="1" hangingPunct="1"/>
            <a:r>
              <a:rPr lang="en-US" altLang="zh-CN" sz="3600" b="1" dirty="0">
                <a:solidFill>
                  <a:srgbClr val="FF0000"/>
                </a:solidFill>
                <a:latin typeface="楷体_GB2312" panose="02010609030101010101" pitchFamily="49" charset="-122"/>
                <a:ea typeface="楷体_GB2312" panose="02010609030101010101" pitchFamily="49" charset="-122"/>
              </a:rPr>
              <a:t>2</a:t>
            </a:r>
            <a:r>
              <a:rPr lang="zh-CN" altLang="en-US" sz="3600" b="1" dirty="0">
                <a:solidFill>
                  <a:srgbClr val="FF0000"/>
                </a:solidFill>
                <a:latin typeface="楷体_GB2312" panose="02010609030101010101" pitchFamily="49" charset="-122"/>
                <a:ea typeface="楷体_GB2312" panose="02010609030101010101" pitchFamily="49" charset="-122"/>
              </a:rPr>
              <a:t>、导游人员违反义务规定所应承担的法律责任</a:t>
            </a:r>
          </a:p>
        </p:txBody>
      </p:sp>
      <p:sp>
        <p:nvSpPr>
          <p:cNvPr id="46084" name="Rectangle 3"/>
          <p:cNvSpPr>
            <a:spLocks noGrp="1"/>
          </p:cNvSpPr>
          <p:nvPr>
            <p:ph type="body"/>
          </p:nvPr>
        </p:nvSpPr>
        <p:spPr>
          <a:xfrm>
            <a:off x="395288" y="2636838"/>
            <a:ext cx="8229600" cy="3095625"/>
          </a:xfrm>
          <a:ln/>
        </p:spPr>
        <p:txBody>
          <a:bodyPr vert="horz" wrap="square" lIns="91440" tIns="45720" rIns="91440" bIns="45720" anchor="t"/>
          <a:lstStyle/>
          <a:p>
            <a:pPr eaLnBrk="1" hangingPunct="1">
              <a:lnSpc>
                <a:spcPct val="90000"/>
              </a:lnSpc>
              <a:buNone/>
            </a:pPr>
            <a:r>
              <a:rPr lang="zh-CN" altLang="en-US" sz="2800" b="1" dirty="0">
                <a:ea typeface="楷体_GB2312" panose="02010609030101010101" pitchFamily="49" charset="-122"/>
              </a:rPr>
              <a:t>（</a:t>
            </a:r>
            <a:r>
              <a:rPr lang="en-US" altLang="zh-CN" sz="2800" b="1" dirty="0">
                <a:ea typeface="楷体_GB2312" panose="02010609030101010101" pitchFamily="49" charset="-122"/>
              </a:rPr>
              <a:t>1</a:t>
            </a:r>
            <a:r>
              <a:rPr lang="zh-CN" altLang="en-US" sz="2800" b="1" dirty="0">
                <a:ea typeface="楷体_GB2312" panose="02010609030101010101" pitchFamily="49" charset="-122"/>
              </a:rPr>
              <a:t>）违反</a:t>
            </a:r>
            <a:r>
              <a:rPr lang="en-US" altLang="zh-CN" sz="2800" b="1" dirty="0">
                <a:ea typeface="楷体_GB2312" panose="02010609030101010101" pitchFamily="49" charset="-122"/>
              </a:rPr>
              <a:t>《</a:t>
            </a:r>
            <a:r>
              <a:rPr lang="zh-CN" altLang="en-US" sz="2800" b="1" dirty="0">
                <a:ea typeface="楷体_GB2312" panose="02010609030101010101" pitchFamily="49" charset="-122"/>
              </a:rPr>
              <a:t>旅游法</a:t>
            </a:r>
            <a:r>
              <a:rPr lang="en-US" altLang="zh-CN" sz="2800" b="1" dirty="0">
                <a:ea typeface="楷体_GB2312" panose="02010609030101010101" pitchFamily="49" charset="-122"/>
              </a:rPr>
              <a:t>》</a:t>
            </a:r>
            <a:r>
              <a:rPr lang="zh-CN" altLang="en-US" sz="2800" b="1" dirty="0">
                <a:ea typeface="楷体_GB2312" panose="02010609030101010101" pitchFamily="49" charset="-122"/>
              </a:rPr>
              <a:t>规定，</a:t>
            </a:r>
            <a:r>
              <a:rPr lang="zh-CN" altLang="en-US" sz="2800" b="1" dirty="0">
                <a:solidFill>
                  <a:srgbClr val="3333FF"/>
                </a:solidFill>
                <a:ea typeface="楷体_GB2312" panose="02010609030101010101" pitchFamily="49" charset="-122"/>
              </a:rPr>
              <a:t>未取得导游证或者领队证从事导游、领队活动的，</a:t>
            </a:r>
            <a:r>
              <a:rPr lang="zh-CN" altLang="en-US" sz="2800" b="1" dirty="0">
                <a:ea typeface="楷体_GB2312" panose="02010609030101010101" pitchFamily="49" charset="-122"/>
              </a:rPr>
              <a:t>“由旅游主管部门责令改正，没收违法所得，并处以处</a:t>
            </a:r>
            <a:r>
              <a:rPr lang="en-US" altLang="zh-CN" sz="2800" b="1" dirty="0">
                <a:ea typeface="楷体_GB2312" panose="02010609030101010101" pitchFamily="49" charset="-122"/>
              </a:rPr>
              <a:t>1000</a:t>
            </a:r>
            <a:r>
              <a:rPr lang="zh-CN" altLang="en-US" sz="2800" b="1" dirty="0">
                <a:ea typeface="楷体_GB2312" panose="02010609030101010101" pitchFamily="49" charset="-122"/>
              </a:rPr>
              <a:t>元以上</a:t>
            </a:r>
            <a:r>
              <a:rPr lang="en-US" altLang="zh-CN" sz="2800" b="1" dirty="0">
                <a:ea typeface="楷体_GB2312" panose="02010609030101010101" pitchFamily="49" charset="-122"/>
              </a:rPr>
              <a:t>1</a:t>
            </a:r>
            <a:r>
              <a:rPr lang="zh-CN" altLang="en-US" sz="2800" b="1" dirty="0">
                <a:ea typeface="楷体_GB2312" panose="02010609030101010101" pitchFamily="49" charset="-122"/>
              </a:rPr>
              <a:t>万元以下的罚款，予以公告。”</a:t>
            </a:r>
            <a:r>
              <a:rPr lang="zh-CN" altLang="en-US" sz="2800" b="1" dirty="0">
                <a:solidFill>
                  <a:srgbClr val="3333FF"/>
                </a:solidFill>
                <a:ea typeface="楷体_GB2312" panose="02010609030101010101" pitchFamily="49" charset="-122"/>
              </a:rPr>
              <a:t> </a:t>
            </a:r>
            <a:endParaRPr lang="en-US" altLang="zh-CN" sz="2800" b="1" dirty="0">
              <a:solidFill>
                <a:srgbClr val="3333FF"/>
              </a:solidFill>
              <a:ea typeface="楷体_GB2312" panose="02010609030101010101" pitchFamily="49" charset="-122"/>
            </a:endParaRPr>
          </a:p>
          <a:p>
            <a:pPr eaLnBrk="1" hangingPunct="1">
              <a:lnSpc>
                <a:spcPct val="90000"/>
              </a:lnSpc>
              <a:buNone/>
            </a:pPr>
            <a:r>
              <a:rPr lang="zh-CN" altLang="en-US" sz="2800" b="1" dirty="0">
                <a:solidFill>
                  <a:srgbClr val="3333FF"/>
                </a:solidFill>
                <a:ea typeface="楷体_GB2312" panose="02010609030101010101" pitchFamily="49" charset="-122"/>
              </a:rPr>
              <a:t>         导游人员在进行导游活动时，未佩戴导游证的行为</a:t>
            </a:r>
            <a:r>
              <a:rPr lang="zh-CN" altLang="en-US" sz="2800" b="1" dirty="0">
                <a:ea typeface="楷体_GB2312" panose="02010609030101010101" pitchFamily="49" charset="-122"/>
              </a:rPr>
              <a:t>，由旅游行政部门责令改正；拒不改正的，处</a:t>
            </a:r>
            <a:r>
              <a:rPr lang="en-US" altLang="zh-CN" sz="2800" b="1" dirty="0">
                <a:ea typeface="楷体_GB2312" panose="02010609030101010101" pitchFamily="49" charset="-122"/>
              </a:rPr>
              <a:t>500</a:t>
            </a:r>
            <a:r>
              <a:rPr lang="zh-CN" altLang="en-US" sz="2800" b="1" dirty="0">
                <a:ea typeface="楷体_GB2312" panose="02010609030101010101" pitchFamily="49" charset="-122"/>
              </a:rPr>
              <a:t>元以下的罚款。 （</a:t>
            </a:r>
            <a:r>
              <a:rPr lang="en-US" altLang="zh-CN" sz="2800" b="1" dirty="0">
                <a:ea typeface="楷体_GB2312" panose="02010609030101010101" pitchFamily="49" charset="-122"/>
              </a:rPr>
              <a:t>《</a:t>
            </a:r>
            <a:r>
              <a:rPr lang="zh-CN" altLang="en-US" sz="2800" b="1" dirty="0">
                <a:ea typeface="楷体_GB2312" panose="02010609030101010101" pitchFamily="49" charset="-122"/>
              </a:rPr>
              <a:t>导游人员管理条例</a:t>
            </a:r>
            <a:r>
              <a:rPr lang="en-US" altLang="zh-CN" sz="2800" b="1" dirty="0">
                <a:ea typeface="楷体_GB2312" panose="02010609030101010101" pitchFamily="49" charset="-122"/>
              </a:rPr>
              <a:t>》</a:t>
            </a:r>
            <a:r>
              <a:rPr lang="zh-CN" altLang="en-US" sz="2800" b="1" dirty="0">
                <a:ea typeface="楷体_GB2312" panose="02010609030101010101" pitchFamily="49" charset="-122"/>
              </a:rPr>
              <a:t>）</a:t>
            </a:r>
            <a:endParaRPr lang="en-US" altLang="zh-CN" sz="2800" b="1" dirty="0">
              <a:ea typeface="楷体_GB2312" panose="02010609030101010101" pitchFamily="49"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CA9569-7A8F-34B4-C16E-2029B2FA6CD3}"/>
              </a:ext>
            </a:extLst>
          </p:cNvPr>
          <p:cNvSpPr>
            <a:spLocks noGrp="1"/>
          </p:cNvSpPr>
          <p:nvPr>
            <p:ph type="title"/>
          </p:nvPr>
        </p:nvSpPr>
        <p:spPr/>
        <p:txBody>
          <a:bodyPr/>
          <a:lstStyle/>
          <a:p>
            <a:r>
              <a:rPr lang="zh-CN" altLang="en-US" dirty="0"/>
              <a:t>注意：</a:t>
            </a:r>
          </a:p>
        </p:txBody>
      </p:sp>
      <p:sp>
        <p:nvSpPr>
          <p:cNvPr id="3" name="内容占位符 2">
            <a:extLst>
              <a:ext uri="{FF2B5EF4-FFF2-40B4-BE49-F238E27FC236}">
                <a16:creationId xmlns:a16="http://schemas.microsoft.com/office/drawing/2014/main" id="{9D9554D7-85AB-09D3-AF5D-6768E798BF71}"/>
              </a:ext>
            </a:extLst>
          </p:cNvPr>
          <p:cNvSpPr>
            <a:spLocks noGrp="1"/>
          </p:cNvSpPr>
          <p:nvPr>
            <p:ph idx="1"/>
          </p:nvPr>
        </p:nvSpPr>
        <p:spPr/>
        <p:txBody>
          <a:bodyPr/>
          <a:lstStyle/>
          <a:p>
            <a:r>
              <a:rPr lang="zh-CN" altLang="zh-CN" kern="100" dirty="0">
                <a:effectLst/>
                <a:latin typeface="+mn-ea"/>
                <a:cs typeface="Times New Roman" panose="02020603050405020304" pitchFamily="18" charset="0"/>
              </a:rPr>
              <a:t>《导游人员管理条例》第十八条的规定</a:t>
            </a:r>
            <a:r>
              <a:rPr lang="zh-CN" altLang="en-US" kern="100" dirty="0">
                <a:effectLst/>
                <a:latin typeface="+mn-ea"/>
                <a:cs typeface="Times New Roman" panose="02020603050405020304" pitchFamily="18" charset="0"/>
              </a:rPr>
              <a:t>：</a:t>
            </a:r>
            <a:r>
              <a:rPr lang="zh-CN" altLang="zh-CN" kern="100" dirty="0">
                <a:effectLst/>
                <a:latin typeface="+mn-ea"/>
                <a:cs typeface="Times New Roman" panose="02020603050405020304" pitchFamily="18" charset="0"/>
              </a:rPr>
              <a:t>“</a:t>
            </a:r>
            <a:r>
              <a:rPr lang="zh-CN" altLang="zh-CN" kern="100" dirty="0">
                <a:solidFill>
                  <a:srgbClr val="FF0000"/>
                </a:solidFill>
                <a:effectLst/>
                <a:latin typeface="+mn-ea"/>
                <a:cs typeface="Times New Roman" panose="02020603050405020304" pitchFamily="18" charset="0"/>
              </a:rPr>
              <a:t>无导游证进行导游活动的</a:t>
            </a:r>
            <a:r>
              <a:rPr lang="zh-CN" altLang="zh-CN" kern="100" dirty="0">
                <a:effectLst/>
                <a:latin typeface="+mn-ea"/>
                <a:cs typeface="Times New Roman" panose="02020603050405020304" pitchFamily="18" charset="0"/>
              </a:rPr>
              <a:t>，由旅游行政部门责令改正并予以公告，</a:t>
            </a:r>
            <a:r>
              <a:rPr lang="zh-CN" altLang="zh-CN" kern="100" dirty="0">
                <a:solidFill>
                  <a:srgbClr val="FF0000"/>
                </a:solidFill>
                <a:effectLst/>
                <a:latin typeface="+mn-ea"/>
                <a:cs typeface="Times New Roman" panose="02020603050405020304" pitchFamily="18" charset="0"/>
              </a:rPr>
              <a:t>处</a:t>
            </a:r>
            <a:r>
              <a:rPr lang="en-US" altLang="zh-CN" kern="100" dirty="0">
                <a:solidFill>
                  <a:srgbClr val="FF0000"/>
                </a:solidFill>
                <a:effectLst/>
                <a:latin typeface="+mn-ea"/>
                <a:cs typeface="Times New Roman" panose="02020603050405020304" pitchFamily="18" charset="0"/>
              </a:rPr>
              <a:t>1000</a:t>
            </a:r>
            <a:r>
              <a:rPr lang="zh-CN" altLang="zh-CN" kern="100" dirty="0">
                <a:solidFill>
                  <a:srgbClr val="FF0000"/>
                </a:solidFill>
                <a:effectLst/>
                <a:latin typeface="+mn-ea"/>
                <a:cs typeface="Times New Roman" panose="02020603050405020304" pitchFamily="18" charset="0"/>
              </a:rPr>
              <a:t>元以上</a:t>
            </a:r>
            <a:r>
              <a:rPr lang="en-US" altLang="zh-CN" kern="100" dirty="0">
                <a:solidFill>
                  <a:srgbClr val="FF0000"/>
                </a:solidFill>
                <a:effectLst/>
                <a:latin typeface="+mn-ea"/>
                <a:cs typeface="Times New Roman" panose="02020603050405020304" pitchFamily="18" charset="0"/>
              </a:rPr>
              <a:t>3</a:t>
            </a:r>
            <a:r>
              <a:rPr lang="zh-CN" altLang="zh-CN" kern="100" dirty="0">
                <a:solidFill>
                  <a:srgbClr val="FF0000"/>
                </a:solidFill>
                <a:effectLst/>
                <a:latin typeface="+mn-ea"/>
                <a:cs typeface="Times New Roman" panose="02020603050405020304" pitchFamily="18" charset="0"/>
              </a:rPr>
              <a:t>万元以下的罚款</a:t>
            </a:r>
            <a:r>
              <a:rPr lang="en-US" altLang="zh-CN" kern="100" dirty="0">
                <a:effectLst/>
                <a:latin typeface="+mn-ea"/>
                <a:cs typeface="Times New Roman" panose="02020603050405020304" pitchFamily="18" charset="0"/>
              </a:rPr>
              <a:t>;</a:t>
            </a:r>
            <a:r>
              <a:rPr lang="zh-CN" altLang="zh-CN" kern="100" dirty="0">
                <a:effectLst/>
                <a:latin typeface="+mn-ea"/>
                <a:cs typeface="Times New Roman" panose="02020603050405020304" pitchFamily="18" charset="0"/>
              </a:rPr>
              <a:t>有违法所得的，并处没收违法所得。”</a:t>
            </a:r>
            <a:endParaRPr lang="zh-CN" altLang="en-US" sz="4800" dirty="0">
              <a:latin typeface="+mn-ea"/>
            </a:endParaRPr>
          </a:p>
        </p:txBody>
      </p:sp>
    </p:spTree>
    <p:extLst>
      <p:ext uri="{BB962C8B-B14F-4D97-AF65-F5344CB8AC3E}">
        <p14:creationId xmlns:p14="http://schemas.microsoft.com/office/powerpoint/2010/main" val="11778750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39</a:t>
            </a:fld>
            <a:endParaRPr lang="en-US" altLang="zh-CN" sz="1200" dirty="0">
              <a:latin typeface="Arial Black" panose="020B0A04020102020204" pitchFamily="34" charset="0"/>
            </a:endParaRPr>
          </a:p>
        </p:txBody>
      </p:sp>
      <p:sp>
        <p:nvSpPr>
          <p:cNvPr id="47107" name="Rectangle 3"/>
          <p:cNvSpPr>
            <a:spLocks noGrp="1"/>
          </p:cNvSpPr>
          <p:nvPr>
            <p:ph type="body"/>
          </p:nvPr>
        </p:nvSpPr>
        <p:spPr>
          <a:xfrm>
            <a:off x="250825" y="1125538"/>
            <a:ext cx="8497888" cy="4895850"/>
          </a:xfrm>
          <a:ln/>
        </p:spPr>
        <p:txBody>
          <a:bodyPr vert="horz" wrap="square" lIns="91440" tIns="45720" rIns="91440" bIns="45720" anchor="t"/>
          <a:lstStyle/>
          <a:p>
            <a:pPr eaLnBrk="1" hangingPunct="1">
              <a:buNone/>
            </a:pPr>
            <a:r>
              <a:rPr lang="en-US" altLang="zh-CN" sz="2800" b="1" dirty="0">
                <a:latin typeface="楷体_GB2312" panose="02010609030101010101" pitchFamily="49" charset="-122"/>
                <a:ea typeface="楷体_GB2312" panose="02010609030101010101" pitchFamily="49" charset="-122"/>
              </a:rPr>
              <a:t>  </a:t>
            </a:r>
            <a:r>
              <a:rPr lang="zh-CN" altLang="en-US" sz="2800" b="1" dirty="0">
                <a:latin typeface="楷体_GB2312" panose="02010609030101010101" pitchFamily="49" charset="-122"/>
                <a:ea typeface="楷体_GB2312" panose="02010609030101010101" pitchFamily="49" charset="-122"/>
              </a:rPr>
              <a:t>（</a:t>
            </a:r>
            <a:r>
              <a:rPr lang="en-US" altLang="zh-CN" sz="2800" b="1" dirty="0">
                <a:latin typeface="楷体_GB2312" panose="02010609030101010101" pitchFamily="49" charset="-122"/>
                <a:ea typeface="楷体_GB2312" panose="02010609030101010101" pitchFamily="49" charset="-122"/>
              </a:rPr>
              <a:t>2</a:t>
            </a:r>
            <a:r>
              <a:rPr lang="zh-CN" altLang="en-US" sz="2800" b="1" dirty="0">
                <a:latin typeface="楷体_GB2312" panose="02010609030101010101" pitchFamily="49" charset="-122"/>
                <a:ea typeface="楷体_GB2312" panose="02010609030101010101" pitchFamily="49" charset="-122"/>
              </a:rPr>
              <a:t>）导游、领队违反</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旅游法</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规定，私自承揽业务的，由旅游主管部门责令改正，没收违法所得，处</a:t>
            </a:r>
            <a:r>
              <a:rPr lang="en-US" altLang="zh-CN" sz="2800" b="1" dirty="0">
                <a:latin typeface="楷体_GB2312" panose="02010609030101010101" pitchFamily="49" charset="-122"/>
                <a:ea typeface="楷体_GB2312" panose="02010609030101010101" pitchFamily="49" charset="-122"/>
              </a:rPr>
              <a:t>1</a:t>
            </a:r>
            <a:r>
              <a:rPr lang="zh-CN" altLang="en-US" sz="2800" b="1" dirty="0">
                <a:latin typeface="楷体_GB2312" panose="02010609030101010101" pitchFamily="49" charset="-122"/>
                <a:ea typeface="楷体_GB2312" panose="02010609030101010101" pitchFamily="49" charset="-122"/>
              </a:rPr>
              <a:t>千元以上</a:t>
            </a:r>
            <a:r>
              <a:rPr lang="en-US" altLang="zh-CN" sz="2800" b="1" dirty="0">
                <a:latin typeface="楷体_GB2312" panose="02010609030101010101" pitchFamily="49" charset="-122"/>
                <a:ea typeface="楷体_GB2312" panose="02010609030101010101" pitchFamily="49" charset="-122"/>
              </a:rPr>
              <a:t>1</a:t>
            </a:r>
            <a:r>
              <a:rPr lang="zh-CN" altLang="en-US" sz="2800" b="1" dirty="0">
                <a:latin typeface="楷体_GB2312" panose="02010609030101010101" pitchFamily="49" charset="-122"/>
                <a:ea typeface="楷体_GB2312" panose="02010609030101010101" pitchFamily="49" charset="-122"/>
              </a:rPr>
              <a:t>万元以下罚款，并暂扣或者吊销导游证、领队证。</a:t>
            </a:r>
            <a:endParaRPr lang="en-US" altLang="zh-CN" sz="2800" b="1" dirty="0">
              <a:latin typeface="楷体_GB2312" panose="02010609030101010101" pitchFamily="49" charset="-122"/>
              <a:ea typeface="楷体_GB2312" panose="02010609030101010101" pitchFamily="49" charset="-122"/>
            </a:endParaRPr>
          </a:p>
          <a:p>
            <a:pPr eaLnBrk="1" hangingPunct="1">
              <a:buNone/>
            </a:pPr>
            <a:r>
              <a:rPr lang="zh-CN" altLang="en-US" sz="2800" b="1" dirty="0">
                <a:latin typeface="楷体_GB2312" panose="02010609030101010101" pitchFamily="49" charset="-122"/>
                <a:ea typeface="楷体_GB2312" panose="02010609030101010101" pitchFamily="49" charset="-122"/>
              </a:rPr>
              <a:t>导游人员未经旅行社委派，私自承揽或者以其他任何方式直接承揽导游业务，进行导游活动的，由旅游行政部门责令改正，处</a:t>
            </a:r>
            <a:r>
              <a:rPr lang="en-US" altLang="zh-CN" sz="2800" b="1" dirty="0">
                <a:latin typeface="楷体_GB2312" panose="02010609030101010101" pitchFamily="49" charset="-122"/>
                <a:ea typeface="楷体_GB2312" panose="02010609030101010101" pitchFamily="49" charset="-122"/>
              </a:rPr>
              <a:t>1000</a:t>
            </a:r>
            <a:r>
              <a:rPr lang="zh-CN" altLang="en-US" sz="2800" b="1" dirty="0">
                <a:latin typeface="楷体_GB2312" panose="02010609030101010101" pitchFamily="49" charset="-122"/>
                <a:ea typeface="楷体_GB2312" panose="02010609030101010101" pitchFamily="49" charset="-122"/>
              </a:rPr>
              <a:t>元以上</a:t>
            </a:r>
            <a:r>
              <a:rPr lang="en-US" altLang="zh-CN" sz="2800" b="1" dirty="0">
                <a:latin typeface="楷体_GB2312" panose="02010609030101010101" pitchFamily="49" charset="-122"/>
                <a:ea typeface="楷体_GB2312" panose="02010609030101010101" pitchFamily="49" charset="-122"/>
              </a:rPr>
              <a:t>3</a:t>
            </a:r>
            <a:r>
              <a:rPr lang="zh-CN" altLang="en-US" sz="2800" b="1" dirty="0">
                <a:latin typeface="楷体_GB2312" panose="02010609030101010101" pitchFamily="49" charset="-122"/>
                <a:ea typeface="楷体_GB2312" panose="02010609030101010101" pitchFamily="49" charset="-122"/>
              </a:rPr>
              <a:t>万元以下的罚款；有违法所得的，并处没收违法所得；情节严重的，由省、自治区、直辖市人民政府旅游行政部门吊销导游证并予以公告。（</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导游人员管理条例</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4</a:t>
            </a:fld>
            <a:endParaRPr lang="en-US" altLang="zh-CN" sz="1200" dirty="0">
              <a:latin typeface="Arial Black" panose="020B0A04020102020204" pitchFamily="34" charset="0"/>
            </a:endParaRPr>
          </a:p>
        </p:txBody>
      </p:sp>
      <p:sp>
        <p:nvSpPr>
          <p:cNvPr id="5123" name="Rectangle 3"/>
          <p:cNvSpPr>
            <a:spLocks noGrp="1"/>
          </p:cNvSpPr>
          <p:nvPr>
            <p:ph idx="1"/>
          </p:nvPr>
        </p:nvSpPr>
        <p:spPr>
          <a:xfrm>
            <a:off x="189230" y="384175"/>
            <a:ext cx="8435975" cy="6069330"/>
          </a:xfrm>
          <a:ln/>
        </p:spPr>
        <p:txBody>
          <a:bodyPr vert="horz" wrap="square" lIns="91440" tIns="45720" rIns="91440" bIns="45720" anchor="t"/>
          <a:lstStyle/>
          <a:p>
            <a:pPr marL="0" indent="0">
              <a:lnSpc>
                <a:spcPct val="80000"/>
              </a:lnSpc>
              <a:buNone/>
            </a:pPr>
            <a:r>
              <a:rPr lang="en-US" altLang="zh-CN" b="1" dirty="0">
                <a:ea typeface="楷体_GB2312" panose="02010609030101010101" pitchFamily="49" charset="-122"/>
              </a:rPr>
              <a:t>2017</a:t>
            </a:r>
            <a:r>
              <a:rPr lang="zh-CN" altLang="en-US" b="1" dirty="0">
                <a:ea typeface="楷体_GB2312" panose="02010609030101010101" pitchFamily="49" charset="-122"/>
              </a:rPr>
              <a:t>年</a:t>
            </a:r>
            <a:r>
              <a:rPr lang="en-US" altLang="zh-CN" b="1" dirty="0">
                <a:ea typeface="楷体_GB2312" panose="02010609030101010101" pitchFamily="49" charset="-122"/>
              </a:rPr>
              <a:t>10</a:t>
            </a:r>
            <a:r>
              <a:rPr lang="zh-CN" altLang="en-US" b="1" dirty="0">
                <a:ea typeface="楷体_GB2312" panose="02010609030101010101" pitchFamily="49" charset="-122"/>
              </a:rPr>
              <a:t>月，根据</a:t>
            </a:r>
            <a:r>
              <a:rPr lang="en-US" altLang="zh-CN" b="1" dirty="0">
                <a:ea typeface="楷体_GB2312" panose="02010609030101010101" pitchFamily="49" charset="-122"/>
              </a:rPr>
              <a:t>2017</a:t>
            </a:r>
            <a:r>
              <a:rPr lang="zh-CN" altLang="en-US" b="1" dirty="0">
                <a:ea typeface="楷体_GB2312" panose="02010609030101010101" pitchFamily="49" charset="-122"/>
              </a:rPr>
              <a:t>年</a:t>
            </a:r>
            <a:r>
              <a:rPr lang="en-US" altLang="zh-CN" b="1" dirty="0">
                <a:ea typeface="楷体_GB2312" panose="02010609030101010101" pitchFamily="49" charset="-122"/>
              </a:rPr>
              <a:t>10</a:t>
            </a:r>
            <a:r>
              <a:rPr lang="zh-CN" altLang="en-US" b="1" dirty="0">
                <a:ea typeface="楷体_GB2312" panose="02010609030101010101" pitchFamily="49" charset="-122"/>
              </a:rPr>
              <a:t>月</a:t>
            </a:r>
            <a:r>
              <a:rPr lang="en-US" altLang="zh-CN" b="1" dirty="0">
                <a:ea typeface="楷体_GB2312" panose="02010609030101010101" pitchFamily="49" charset="-122"/>
              </a:rPr>
              <a:t>7</a:t>
            </a:r>
            <a:r>
              <a:rPr lang="zh-CN" altLang="en-US" b="1" dirty="0">
                <a:ea typeface="楷体_GB2312" panose="02010609030101010101" pitchFamily="49" charset="-122"/>
              </a:rPr>
              <a:t>日国务院令第</a:t>
            </a:r>
            <a:r>
              <a:rPr lang="en-US" altLang="zh-CN" b="1" dirty="0">
                <a:ea typeface="楷体_GB2312" panose="02010609030101010101" pitchFamily="49" charset="-122"/>
              </a:rPr>
              <a:t>687</a:t>
            </a:r>
            <a:r>
              <a:rPr lang="zh-CN" altLang="en-US" b="1" dirty="0">
                <a:ea typeface="楷体_GB2312" panose="02010609030101010101" pitchFamily="49" charset="-122"/>
              </a:rPr>
              <a:t>号公布，自公布之日起施行的</a:t>
            </a:r>
            <a:r>
              <a:rPr lang="en-US" altLang="zh-CN" b="1" dirty="0">
                <a:ea typeface="楷体_GB2312" panose="02010609030101010101" pitchFamily="49" charset="-122"/>
              </a:rPr>
              <a:t>《</a:t>
            </a:r>
            <a:r>
              <a:rPr lang="zh-CN" altLang="en-US" b="1" dirty="0">
                <a:ea typeface="楷体_GB2312" panose="02010609030101010101" pitchFamily="49" charset="-122"/>
              </a:rPr>
              <a:t>国务院关于修改部分行政法规的决定</a:t>
            </a:r>
            <a:r>
              <a:rPr lang="en-US" altLang="zh-CN" b="1" dirty="0">
                <a:ea typeface="楷体_GB2312" panose="02010609030101010101" pitchFamily="49" charset="-122"/>
              </a:rPr>
              <a:t>》</a:t>
            </a:r>
            <a:r>
              <a:rPr lang="zh-CN" altLang="en-US" b="1" dirty="0">
                <a:ea typeface="楷体_GB2312" panose="02010609030101010101" pitchFamily="49" charset="-122"/>
              </a:rPr>
              <a:t>，对</a:t>
            </a:r>
            <a:r>
              <a:rPr lang="en-US" altLang="zh-CN" b="1" dirty="0">
                <a:ea typeface="楷体_GB2312" panose="02010609030101010101" pitchFamily="49" charset="-122"/>
              </a:rPr>
              <a:t>《</a:t>
            </a:r>
            <a:r>
              <a:rPr lang="zh-CN" altLang="en-US" b="1" dirty="0">
                <a:ea typeface="楷体_GB2312" panose="02010609030101010101" pitchFamily="49" charset="-122"/>
              </a:rPr>
              <a:t>导游人员管理条例</a:t>
            </a:r>
            <a:r>
              <a:rPr lang="en-US" altLang="zh-CN" b="1" dirty="0">
                <a:ea typeface="楷体_GB2312" panose="02010609030101010101" pitchFamily="49" charset="-122"/>
              </a:rPr>
              <a:t>》</a:t>
            </a:r>
            <a:r>
              <a:rPr lang="zh-CN" altLang="en-US" b="1" dirty="0">
                <a:ea typeface="楷体_GB2312" panose="02010609030101010101" pitchFamily="49" charset="-122"/>
              </a:rPr>
              <a:t>进行了修正</a:t>
            </a:r>
            <a:endParaRPr lang="en-US" altLang="zh-CN" b="1" dirty="0">
              <a:ea typeface="楷体_GB2312" panose="02010609030101010101" pitchFamily="49" charset="-122"/>
            </a:endParaRPr>
          </a:p>
          <a:p>
            <a:pPr marL="0" indent="0">
              <a:lnSpc>
                <a:spcPct val="80000"/>
              </a:lnSpc>
              <a:buNone/>
            </a:pPr>
            <a:r>
              <a:rPr lang="en-US" altLang="zh-CN" b="1" dirty="0">
                <a:ea typeface="楷体_GB2312" panose="02010609030101010101" pitchFamily="49" charset="-122"/>
              </a:rPr>
              <a:t>2017</a:t>
            </a:r>
            <a:r>
              <a:rPr lang="zh-CN" altLang="en-US" b="1" dirty="0">
                <a:ea typeface="楷体_GB2312" panose="02010609030101010101" pitchFamily="49" charset="-122"/>
              </a:rPr>
              <a:t>年</a:t>
            </a:r>
            <a:r>
              <a:rPr lang="en-US" altLang="zh-CN" b="1" dirty="0">
                <a:ea typeface="楷体_GB2312" panose="02010609030101010101" pitchFamily="49" charset="-122"/>
              </a:rPr>
              <a:t>11</a:t>
            </a:r>
            <a:r>
              <a:rPr lang="zh-CN" altLang="en-US" b="1" dirty="0">
                <a:ea typeface="楷体_GB2312" panose="02010609030101010101" pitchFamily="49" charset="-122"/>
              </a:rPr>
              <a:t>月，为深化新时代下旅游业供给侧结构性改革，促进全域旅游新发展，国家旅游局令第</a:t>
            </a:r>
            <a:r>
              <a:rPr lang="en-US" altLang="zh-CN" b="1" dirty="0">
                <a:ea typeface="楷体_GB2312" panose="02010609030101010101" pitchFamily="49" charset="-122"/>
              </a:rPr>
              <a:t>44</a:t>
            </a:r>
            <a:r>
              <a:rPr lang="zh-CN" altLang="en-US" b="1" dirty="0">
                <a:ea typeface="楷体_GB2312" panose="02010609030101010101" pitchFamily="49" charset="-122"/>
              </a:rPr>
              <a:t>号发布了</a:t>
            </a:r>
            <a:r>
              <a:rPr lang="en-US" altLang="zh-CN" b="1" dirty="0">
                <a:ea typeface="楷体_GB2312" panose="02010609030101010101" pitchFamily="49" charset="-122"/>
              </a:rPr>
              <a:t>《</a:t>
            </a:r>
            <a:r>
              <a:rPr lang="zh-CN" altLang="en-US" b="1" dirty="0">
                <a:ea typeface="楷体_GB2312" panose="02010609030101010101" pitchFamily="49" charset="-122"/>
              </a:rPr>
              <a:t>导游管理办法</a:t>
            </a:r>
            <a:r>
              <a:rPr lang="en-US" altLang="zh-CN" b="1" dirty="0">
                <a:ea typeface="楷体_GB2312" panose="02010609030101010101" pitchFamily="49" charset="-122"/>
              </a:rPr>
              <a:t>》</a:t>
            </a:r>
            <a:r>
              <a:rPr lang="zh-CN" altLang="en-US" b="1" dirty="0">
                <a:ea typeface="楷体_GB2312" panose="02010609030101010101" pitchFamily="49" charset="-122"/>
              </a:rPr>
              <a:t>，作为规范导游管理的部门规章，</a:t>
            </a:r>
            <a:r>
              <a:rPr lang="en-US" altLang="zh-CN" b="1" dirty="0">
                <a:ea typeface="楷体_GB2312" panose="02010609030101010101" pitchFamily="49" charset="-122"/>
              </a:rPr>
              <a:t>《</a:t>
            </a:r>
            <a:r>
              <a:rPr lang="zh-CN" altLang="en-US" b="1" dirty="0">
                <a:ea typeface="楷体_GB2312" panose="02010609030101010101" pitchFamily="49" charset="-122"/>
              </a:rPr>
              <a:t>导游管理办法</a:t>
            </a:r>
            <a:r>
              <a:rPr lang="en-US" altLang="zh-CN" b="1" dirty="0">
                <a:ea typeface="楷体_GB2312" panose="02010609030101010101" pitchFamily="49" charset="-122"/>
              </a:rPr>
              <a:t>》</a:t>
            </a:r>
            <a:r>
              <a:rPr lang="zh-CN" altLang="en-US" b="1" dirty="0">
                <a:ea typeface="楷体_GB2312" panose="02010609030101010101" pitchFamily="49" charset="-122"/>
              </a:rPr>
              <a:t>自</a:t>
            </a:r>
            <a:r>
              <a:rPr lang="en-US" altLang="zh-CN" b="1" dirty="0">
                <a:ea typeface="楷体_GB2312" panose="02010609030101010101" pitchFamily="49" charset="-122"/>
              </a:rPr>
              <a:t>2018</a:t>
            </a:r>
            <a:r>
              <a:rPr lang="zh-CN" altLang="en-US" b="1" dirty="0">
                <a:ea typeface="楷体_GB2312" panose="02010609030101010101" pitchFamily="49" charset="-122"/>
              </a:rPr>
              <a:t>年</a:t>
            </a:r>
            <a:r>
              <a:rPr lang="en-US" altLang="zh-CN" b="1" dirty="0">
                <a:ea typeface="楷体_GB2312" panose="02010609030101010101" pitchFamily="49" charset="-122"/>
              </a:rPr>
              <a:t>1</a:t>
            </a:r>
            <a:r>
              <a:rPr lang="zh-CN" altLang="en-US" b="1" dirty="0">
                <a:ea typeface="楷体_GB2312" panose="02010609030101010101" pitchFamily="49" charset="-122"/>
              </a:rPr>
              <a:t>月</a:t>
            </a:r>
            <a:r>
              <a:rPr lang="en-US" altLang="zh-CN" b="1" dirty="0">
                <a:ea typeface="楷体_GB2312" panose="02010609030101010101" pitchFamily="49" charset="-122"/>
              </a:rPr>
              <a:t>1</a:t>
            </a:r>
            <a:r>
              <a:rPr lang="zh-CN" altLang="en-US" b="1" dirty="0">
                <a:ea typeface="楷体_GB2312" panose="02010609030101010101" pitchFamily="49" charset="-122"/>
              </a:rPr>
              <a:t>日正式实施</a:t>
            </a:r>
            <a:endParaRPr lang="en-US" altLang="zh-CN" b="1" dirty="0">
              <a:ea typeface="楷体_GB2312" panose="02010609030101010101" pitchFamily="49" charset="-122"/>
            </a:endParaRPr>
          </a:p>
          <a:p>
            <a:pPr marL="0" indent="0" eaLnBrk="1" hangingPunct="1">
              <a:lnSpc>
                <a:spcPct val="80000"/>
              </a:lnSpc>
              <a:buNone/>
            </a:pPr>
            <a:endParaRPr lang="zh-CN" altLang="en-US" sz="2800" b="1" dirty="0">
              <a:ea typeface="楷体_GB2312" panose="02010609030101010101" pitchFamily="49" charset="-122"/>
            </a:endParaRPr>
          </a:p>
        </p:txBody>
      </p:sp>
    </p:spTree>
    <p:extLst>
      <p:ext uri="{BB962C8B-B14F-4D97-AF65-F5344CB8AC3E}">
        <p14:creationId xmlns:p14="http://schemas.microsoft.com/office/powerpoint/2010/main" val="23422337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40</a:t>
            </a:fld>
            <a:endParaRPr lang="en-US" altLang="zh-CN" sz="1200" dirty="0">
              <a:latin typeface="Arial Black" panose="020B0A04020102020204" pitchFamily="34" charset="0"/>
            </a:endParaRPr>
          </a:p>
        </p:txBody>
      </p:sp>
      <p:sp>
        <p:nvSpPr>
          <p:cNvPr id="48131" name="Rectangle 3"/>
          <p:cNvSpPr>
            <a:spLocks noGrp="1"/>
          </p:cNvSpPr>
          <p:nvPr>
            <p:ph type="body"/>
          </p:nvPr>
        </p:nvSpPr>
        <p:spPr>
          <a:xfrm>
            <a:off x="323850" y="692150"/>
            <a:ext cx="8280400" cy="5032375"/>
          </a:xfrm>
          <a:ln/>
        </p:spPr>
        <p:txBody>
          <a:bodyPr vert="horz" wrap="square" lIns="91440" tIns="45720" rIns="91440" bIns="45720" anchor="t"/>
          <a:lstStyle/>
          <a:p>
            <a:pPr eaLnBrk="1" hangingPunct="1">
              <a:buNone/>
            </a:pPr>
            <a:r>
              <a:rPr lang="zh-CN" altLang="en-US" sz="2800" b="1" dirty="0">
                <a:ea typeface="楷体_GB2312" panose="02010609030101010101" pitchFamily="49" charset="-122"/>
              </a:rPr>
              <a:t>（</a:t>
            </a:r>
            <a:r>
              <a:rPr lang="en-US" altLang="zh-CN" sz="2800" b="1" dirty="0">
                <a:ea typeface="楷体_GB2312" panose="02010609030101010101" pitchFamily="49" charset="-122"/>
              </a:rPr>
              <a:t>3</a:t>
            </a:r>
            <a:r>
              <a:rPr lang="zh-CN" altLang="en-US" sz="2800" b="1" dirty="0">
                <a:ea typeface="楷体_GB2312" panose="02010609030101010101" pitchFamily="49" charset="-122"/>
              </a:rPr>
              <a:t>）</a:t>
            </a:r>
            <a:r>
              <a:rPr lang="zh-CN" altLang="en-US" sz="2800" b="1" dirty="0">
                <a:solidFill>
                  <a:srgbClr val="3333FF"/>
                </a:solidFill>
                <a:ea typeface="楷体_GB2312" panose="02010609030101010101" pitchFamily="49" charset="-122"/>
              </a:rPr>
              <a:t>导游人员进行导游活动时，有损害国家利益和民族尊严的言行的违法行为</a:t>
            </a:r>
            <a:r>
              <a:rPr lang="zh-CN" altLang="en-US" sz="2800" b="1" dirty="0">
                <a:ea typeface="楷体_GB2312" panose="02010609030101010101" pitchFamily="49" charset="-122"/>
              </a:rPr>
              <a:t>。 “由旅游行政部门责令改正；情节严重的，由省、自治区、直辖市人民政府旅游行政部门吊销导游证并予以公告；</a:t>
            </a:r>
            <a:r>
              <a:rPr lang="zh-CN" altLang="en-US" sz="2800" b="1" dirty="0">
                <a:solidFill>
                  <a:srgbClr val="FF0000"/>
                </a:solidFill>
                <a:ea typeface="楷体_GB2312" panose="02010609030101010101" pitchFamily="49" charset="-122"/>
              </a:rPr>
              <a:t>对该导游人员所在的旅行社给予警告直至责令停业整顿。”（</a:t>
            </a:r>
            <a:r>
              <a:rPr lang="en-US" altLang="zh-CN" sz="2800" b="1" dirty="0">
                <a:solidFill>
                  <a:srgbClr val="FF0000"/>
                </a:solidFill>
                <a:ea typeface="楷体_GB2312" panose="02010609030101010101" pitchFamily="49" charset="-122"/>
              </a:rPr>
              <a:t>《</a:t>
            </a:r>
            <a:r>
              <a:rPr lang="zh-CN" altLang="en-US" sz="2800" b="1" dirty="0">
                <a:solidFill>
                  <a:srgbClr val="FF0000"/>
                </a:solidFill>
                <a:ea typeface="楷体_GB2312" panose="02010609030101010101" pitchFamily="49" charset="-122"/>
              </a:rPr>
              <a:t>导游人员管理条例</a:t>
            </a:r>
            <a:r>
              <a:rPr lang="en-US" altLang="zh-CN" sz="2800" b="1" dirty="0">
                <a:solidFill>
                  <a:srgbClr val="FF0000"/>
                </a:solidFill>
                <a:ea typeface="楷体_GB2312" panose="02010609030101010101" pitchFamily="49" charset="-122"/>
              </a:rPr>
              <a:t>》</a:t>
            </a:r>
            <a:r>
              <a:rPr lang="zh-CN" altLang="en-US" sz="2800" b="1" dirty="0">
                <a:solidFill>
                  <a:srgbClr val="FF0000"/>
                </a:solidFill>
                <a:ea typeface="楷体_GB2312" panose="02010609030101010101" pitchFamily="49" charset="-122"/>
              </a:rPr>
              <a:t>）</a:t>
            </a:r>
            <a:endParaRPr lang="en-US" altLang="zh-CN" sz="2800" b="1" dirty="0">
              <a:solidFill>
                <a:srgbClr val="FF0000"/>
              </a:solidFill>
              <a:ea typeface="楷体_GB2312" panose="02010609030101010101" pitchFamily="49" charset="-122"/>
            </a:endParaRPr>
          </a:p>
          <a:p>
            <a:pPr eaLnBrk="1" hangingPunct="1">
              <a:buNone/>
            </a:pPr>
            <a:r>
              <a:rPr lang="zh-CN" altLang="en-US" sz="2800" b="1" dirty="0">
                <a:ea typeface="楷体_GB2312" panose="02010609030101010101" pitchFamily="49" charset="-122"/>
              </a:rPr>
              <a:t>旅行社违反</a:t>
            </a:r>
            <a:r>
              <a:rPr lang="en-US" altLang="zh-CN" sz="2800" b="1" dirty="0">
                <a:ea typeface="楷体_GB2312" panose="02010609030101010101" pitchFamily="49" charset="-122"/>
              </a:rPr>
              <a:t>《</a:t>
            </a:r>
            <a:r>
              <a:rPr lang="zh-CN" altLang="en-US" sz="2800" b="1" dirty="0">
                <a:ea typeface="楷体_GB2312" panose="02010609030101010101" pitchFamily="49" charset="-122"/>
              </a:rPr>
              <a:t>旅游法</a:t>
            </a:r>
            <a:r>
              <a:rPr lang="en-US" altLang="zh-CN" sz="2800" b="1" dirty="0">
                <a:ea typeface="楷体_GB2312" panose="02010609030101010101" pitchFamily="49" charset="-122"/>
              </a:rPr>
              <a:t>》</a:t>
            </a:r>
            <a:r>
              <a:rPr lang="zh-CN" altLang="en-US" sz="2800" b="1" dirty="0">
                <a:ea typeface="楷体_GB2312" panose="02010609030101010101" pitchFamily="49" charset="-122"/>
              </a:rPr>
              <a:t>规定，安排旅游者参观或者参与违反我国法律、法规和社会公德的项目或者活动的，由旅游主管部门责令改正，对直接负责的主管人员和其他直接责任人员，处</a:t>
            </a:r>
            <a:r>
              <a:rPr lang="en-US" altLang="zh-CN" sz="2800" b="1" dirty="0">
                <a:ea typeface="楷体_GB2312" panose="02010609030101010101" pitchFamily="49" charset="-122"/>
              </a:rPr>
              <a:t>2</a:t>
            </a:r>
            <a:r>
              <a:rPr lang="zh-CN" altLang="en-US" sz="2800" b="1" dirty="0">
                <a:ea typeface="楷体_GB2312" panose="02010609030101010101" pitchFamily="49" charset="-122"/>
              </a:rPr>
              <a:t>千元以上</a:t>
            </a:r>
            <a:r>
              <a:rPr lang="en-US" altLang="zh-CN" sz="2800" b="1" dirty="0">
                <a:ea typeface="楷体_GB2312" panose="02010609030101010101" pitchFamily="49" charset="-122"/>
              </a:rPr>
              <a:t>2</a:t>
            </a:r>
            <a:r>
              <a:rPr lang="zh-CN" altLang="en-US" sz="2800" b="1" dirty="0">
                <a:ea typeface="楷体_GB2312" panose="02010609030101010101" pitchFamily="49" charset="-122"/>
              </a:rPr>
              <a:t>万元以下罚款，并暂扣或者吊销导游证、领队证。</a:t>
            </a:r>
            <a:endParaRPr lang="en-US" altLang="zh-CN" sz="2800" b="1" dirty="0">
              <a:ea typeface="楷体_GB2312" panose="02010609030101010101" pitchFamily="49" charset="-122"/>
            </a:endParaRPr>
          </a:p>
          <a:p>
            <a:pPr eaLnBrk="1" hangingPunct="1">
              <a:buNone/>
            </a:pPr>
            <a:endParaRPr lang="en-US" altLang="zh-CN" b="1" dirty="0">
              <a:solidFill>
                <a:srgbClr val="FF0000"/>
              </a:solidFill>
              <a:ea typeface="楷体_GB2312" panose="02010609030101010101" pitchFamily="49"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41</a:t>
            </a:fld>
            <a:endParaRPr lang="en-US" altLang="zh-CN" sz="1200" dirty="0">
              <a:latin typeface="Arial Black" panose="020B0A04020102020204" pitchFamily="34" charset="0"/>
            </a:endParaRPr>
          </a:p>
        </p:txBody>
      </p:sp>
      <p:sp>
        <p:nvSpPr>
          <p:cNvPr id="49155" name="Rectangle 3"/>
          <p:cNvSpPr>
            <a:spLocks noGrp="1"/>
          </p:cNvSpPr>
          <p:nvPr>
            <p:ph type="body"/>
          </p:nvPr>
        </p:nvSpPr>
        <p:spPr>
          <a:xfrm>
            <a:off x="395288" y="836613"/>
            <a:ext cx="8280400" cy="4824412"/>
          </a:xfrm>
          <a:ln/>
        </p:spPr>
        <p:txBody>
          <a:bodyPr vert="horz" wrap="square" lIns="91440" tIns="45720" rIns="91440" bIns="45720" anchor="t"/>
          <a:lstStyle/>
          <a:p>
            <a:pPr eaLnBrk="1" hangingPunct="1">
              <a:buNone/>
            </a:pPr>
            <a:r>
              <a:rPr lang="zh-CN" altLang="en-US" sz="2400" b="1" dirty="0">
                <a:solidFill>
                  <a:srgbClr val="3333FF"/>
                </a:solidFill>
                <a:ea typeface="楷体_GB2312" panose="02010609030101010101" pitchFamily="49" charset="-122"/>
              </a:rPr>
              <a:t>（</a:t>
            </a:r>
            <a:r>
              <a:rPr lang="en-US" altLang="zh-CN" sz="2400" b="1" dirty="0">
                <a:solidFill>
                  <a:srgbClr val="3333FF"/>
                </a:solidFill>
                <a:ea typeface="楷体_GB2312" panose="02010609030101010101" pitchFamily="49" charset="-122"/>
              </a:rPr>
              <a:t>4</a:t>
            </a:r>
            <a:r>
              <a:rPr lang="zh-CN" altLang="en-US" sz="2400" b="1" dirty="0">
                <a:solidFill>
                  <a:srgbClr val="3333FF"/>
                </a:solidFill>
                <a:ea typeface="楷体_GB2312" panose="02010609030101010101" pitchFamily="49" charset="-122"/>
              </a:rPr>
              <a:t>）导游人员在旅游接待活动中擅自增加或者减少旅游项目或是擅自变更接待计划，或是擅自终止导游活动的违法行为。</a:t>
            </a:r>
            <a:r>
              <a:rPr lang="zh-CN" altLang="en-US" sz="2400" b="1" dirty="0">
                <a:ea typeface="楷体_GB2312" panose="02010609030101010101" pitchFamily="49" charset="-122"/>
              </a:rPr>
              <a:t> “由旅游行政部门责令改正，暂扣导游证３至６个月；情节严重的，由省、自治区、直辖市人民政府旅游行政部门吊销导游证，并予以公告。”（</a:t>
            </a:r>
            <a:r>
              <a:rPr lang="en-US" altLang="zh-CN" sz="2400" b="1" dirty="0">
                <a:ea typeface="楷体_GB2312" panose="02010609030101010101" pitchFamily="49" charset="-122"/>
              </a:rPr>
              <a:t>《</a:t>
            </a:r>
            <a:r>
              <a:rPr lang="zh-CN" altLang="en-US" sz="2400" b="1" dirty="0">
                <a:ea typeface="楷体_GB2312" panose="02010609030101010101" pitchFamily="49" charset="-122"/>
              </a:rPr>
              <a:t>导游人员管理条例</a:t>
            </a:r>
            <a:r>
              <a:rPr lang="en-US" altLang="zh-CN" sz="2400" b="1" dirty="0">
                <a:ea typeface="楷体_GB2312" panose="02010609030101010101" pitchFamily="49" charset="-122"/>
              </a:rPr>
              <a:t>》</a:t>
            </a:r>
            <a:r>
              <a:rPr lang="zh-CN" altLang="en-US" sz="2400" b="1" dirty="0">
                <a:ea typeface="楷体_GB2312" panose="02010609030101010101" pitchFamily="49" charset="-122"/>
              </a:rPr>
              <a:t>）</a:t>
            </a:r>
            <a:endParaRPr lang="en-US" altLang="zh-CN" sz="2400" b="1" dirty="0">
              <a:ea typeface="楷体_GB2312" panose="02010609030101010101" pitchFamily="49" charset="-122"/>
            </a:endParaRPr>
          </a:p>
          <a:p>
            <a:pPr eaLnBrk="1" hangingPunct="1"/>
            <a:r>
              <a:rPr lang="zh-CN" altLang="en-US" sz="2400" b="1" dirty="0">
                <a:latin typeface="楷体_GB2312" panose="02010609030101010101" pitchFamily="49" charset="-122"/>
                <a:ea typeface="楷体_GB2312" panose="02010609030101010101" pitchFamily="49" charset="-122"/>
              </a:rPr>
              <a:t>旅行社违反</a:t>
            </a:r>
            <a:r>
              <a:rPr lang="en-US" altLang="zh-CN" sz="2400" b="1" dirty="0">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旅游法</a:t>
            </a:r>
            <a:r>
              <a:rPr lang="en-US" altLang="zh-CN" sz="2400" b="1" dirty="0">
                <a:latin typeface="楷体_GB2312" panose="02010609030101010101" pitchFamily="49" charset="-122"/>
                <a:ea typeface="楷体_GB2312" panose="02010609030101010101" pitchFamily="49" charset="-122"/>
              </a:rPr>
              <a:t>》</a:t>
            </a:r>
            <a:r>
              <a:rPr lang="zh-CN" altLang="en-US" sz="2400" b="1" dirty="0">
                <a:latin typeface="楷体_GB2312" panose="02010609030101010101" pitchFamily="49" charset="-122"/>
                <a:ea typeface="楷体_GB2312" panose="02010609030101010101" pitchFamily="49" charset="-122"/>
              </a:rPr>
              <a:t>规定，在旅游行程中擅自变更旅游行程安排，严重损害旅游者权益的；拒绝履行合同的；未征得旅游者书面同意，委托其他旅行社履行包价旅游合同的。对直接负责的主管人员和其他直接责任人员，处</a:t>
            </a:r>
            <a:r>
              <a:rPr lang="en-US" altLang="zh-CN" sz="2400" b="1" dirty="0">
                <a:latin typeface="楷体_GB2312" panose="02010609030101010101" pitchFamily="49" charset="-122"/>
                <a:ea typeface="楷体_GB2312" panose="02010609030101010101" pitchFamily="49" charset="-122"/>
              </a:rPr>
              <a:t>2</a:t>
            </a:r>
            <a:r>
              <a:rPr lang="zh-CN" altLang="en-US" sz="2400" b="1" dirty="0">
                <a:latin typeface="楷体_GB2312" panose="02010609030101010101" pitchFamily="49" charset="-122"/>
                <a:ea typeface="楷体_GB2312" panose="02010609030101010101" pitchFamily="49" charset="-122"/>
              </a:rPr>
              <a:t>千元以上</a:t>
            </a:r>
            <a:r>
              <a:rPr lang="en-US" altLang="zh-CN" sz="2400" b="1" dirty="0">
                <a:latin typeface="楷体_GB2312" panose="02010609030101010101" pitchFamily="49" charset="-122"/>
                <a:ea typeface="楷体_GB2312" panose="02010609030101010101" pitchFamily="49" charset="-122"/>
              </a:rPr>
              <a:t>2</a:t>
            </a:r>
            <a:r>
              <a:rPr lang="zh-CN" altLang="en-US" sz="2400" b="1" dirty="0">
                <a:latin typeface="楷体_GB2312" panose="02010609030101010101" pitchFamily="49" charset="-122"/>
                <a:ea typeface="楷体_GB2312" panose="02010609030101010101" pitchFamily="49" charset="-122"/>
              </a:rPr>
              <a:t>万元以下罚款，并暂扣或者吊销导游证、领队证。</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42</a:t>
            </a:fld>
            <a:endParaRPr lang="en-US" altLang="zh-CN" sz="1200" dirty="0">
              <a:latin typeface="Arial Black" panose="020B0A04020102020204" pitchFamily="34" charset="0"/>
            </a:endParaRPr>
          </a:p>
        </p:txBody>
      </p:sp>
      <p:sp>
        <p:nvSpPr>
          <p:cNvPr id="50179" name="Rectangle 3"/>
          <p:cNvSpPr>
            <a:spLocks noGrp="1"/>
          </p:cNvSpPr>
          <p:nvPr>
            <p:ph type="body"/>
          </p:nvPr>
        </p:nvSpPr>
        <p:spPr>
          <a:xfrm>
            <a:off x="395288" y="981075"/>
            <a:ext cx="8280400" cy="5184775"/>
          </a:xfrm>
          <a:ln/>
        </p:spPr>
        <p:txBody>
          <a:bodyPr vert="horz" wrap="square" lIns="91440" tIns="45720" rIns="91440" bIns="45720" anchor="t"/>
          <a:lstStyle/>
          <a:p>
            <a:pPr eaLnBrk="1" hangingPunct="1">
              <a:buNone/>
            </a:pPr>
            <a:r>
              <a:rPr lang="zh-CN" altLang="en-US" sz="2800" b="1" dirty="0">
                <a:solidFill>
                  <a:srgbClr val="3333FF"/>
                </a:solidFill>
                <a:latin typeface="楷体_GB2312" panose="02010609030101010101" pitchFamily="49" charset="-122"/>
                <a:ea typeface="楷体_GB2312" panose="02010609030101010101" pitchFamily="49" charset="-122"/>
              </a:rPr>
              <a:t>（</a:t>
            </a:r>
            <a:r>
              <a:rPr lang="en-US" altLang="zh-CN" sz="2800" b="1" dirty="0">
                <a:solidFill>
                  <a:srgbClr val="3333FF"/>
                </a:solidFill>
                <a:latin typeface="楷体_GB2312" panose="02010609030101010101" pitchFamily="49" charset="-122"/>
                <a:ea typeface="楷体_GB2312" panose="02010609030101010101" pitchFamily="49" charset="-122"/>
              </a:rPr>
              <a:t>5</a:t>
            </a:r>
            <a:r>
              <a:rPr lang="zh-CN" altLang="en-US" sz="2800" b="1" dirty="0">
                <a:solidFill>
                  <a:srgbClr val="3333FF"/>
                </a:solidFill>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导游、领队违反</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旅游法</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规定，向旅游者索取小费的，由旅游主管部门责令退还，处</a:t>
            </a:r>
            <a:r>
              <a:rPr lang="en-US" altLang="zh-CN" sz="2800" b="1" dirty="0">
                <a:latin typeface="楷体_GB2312" panose="02010609030101010101" pitchFamily="49" charset="-122"/>
                <a:ea typeface="楷体_GB2312" panose="02010609030101010101" pitchFamily="49" charset="-122"/>
              </a:rPr>
              <a:t>1</a:t>
            </a:r>
            <a:r>
              <a:rPr lang="zh-CN" altLang="en-US" sz="2800" b="1" dirty="0">
                <a:latin typeface="楷体_GB2312" panose="02010609030101010101" pitchFamily="49" charset="-122"/>
                <a:ea typeface="楷体_GB2312" panose="02010609030101010101" pitchFamily="49" charset="-122"/>
              </a:rPr>
              <a:t>千元以上</a:t>
            </a:r>
            <a:r>
              <a:rPr lang="en-US" altLang="zh-CN" sz="2800" b="1" dirty="0">
                <a:latin typeface="楷体_GB2312" panose="02010609030101010101" pitchFamily="49" charset="-122"/>
                <a:ea typeface="楷体_GB2312" panose="02010609030101010101" pitchFamily="49" charset="-122"/>
              </a:rPr>
              <a:t>1</a:t>
            </a:r>
            <a:r>
              <a:rPr lang="zh-CN" altLang="en-US" sz="2800" b="1" dirty="0">
                <a:latin typeface="楷体_GB2312" panose="02010609030101010101" pitchFamily="49" charset="-122"/>
                <a:ea typeface="楷体_GB2312" panose="02010609030101010101" pitchFamily="49" charset="-122"/>
              </a:rPr>
              <a:t>万元以下罚款；情节严重的，并暂扣或者吊销导游证、领队证。</a:t>
            </a:r>
            <a:endParaRPr lang="en-US" altLang="zh-CN" sz="2800" b="1" dirty="0">
              <a:latin typeface="楷体_GB2312" panose="02010609030101010101" pitchFamily="49" charset="-122"/>
              <a:ea typeface="楷体_GB2312" panose="02010609030101010101" pitchFamily="49" charset="-122"/>
            </a:endParaRPr>
          </a:p>
          <a:p>
            <a:pPr eaLnBrk="1" hangingPunct="1">
              <a:buNone/>
            </a:pPr>
            <a:r>
              <a:rPr lang="zh-CN" altLang="en-US" sz="2800" b="1" dirty="0">
                <a:latin typeface="楷体_GB2312" panose="02010609030101010101" pitchFamily="49" charset="-122"/>
                <a:ea typeface="楷体_GB2312" panose="02010609030101010101" pitchFamily="49" charset="-122"/>
              </a:rPr>
              <a:t>导游人员进行导游活动，向旅游者兜售物品或者购买旅游者的物品的，或者以明示或者暗示的方式向旅游者索要小费的，由旅游行政部门责令改正，处</a:t>
            </a:r>
            <a:r>
              <a:rPr lang="en-US" altLang="zh-CN" sz="2800" b="1" dirty="0">
                <a:latin typeface="楷体_GB2312" panose="02010609030101010101" pitchFamily="49" charset="-122"/>
                <a:ea typeface="楷体_GB2312" panose="02010609030101010101" pitchFamily="49" charset="-122"/>
              </a:rPr>
              <a:t>1000</a:t>
            </a:r>
            <a:r>
              <a:rPr lang="zh-CN" altLang="en-US" sz="2800" b="1" dirty="0">
                <a:latin typeface="楷体_GB2312" panose="02010609030101010101" pitchFamily="49" charset="-122"/>
                <a:ea typeface="楷体_GB2312" panose="02010609030101010101" pitchFamily="49" charset="-122"/>
              </a:rPr>
              <a:t>元以上</a:t>
            </a:r>
            <a:r>
              <a:rPr lang="en-US" altLang="zh-CN" sz="2800" b="1" dirty="0">
                <a:latin typeface="楷体_GB2312" panose="02010609030101010101" pitchFamily="49" charset="-122"/>
                <a:ea typeface="楷体_GB2312" panose="02010609030101010101" pitchFamily="49" charset="-122"/>
              </a:rPr>
              <a:t>3</a:t>
            </a:r>
            <a:r>
              <a:rPr lang="zh-CN" altLang="en-US" sz="2800" b="1" dirty="0">
                <a:latin typeface="楷体_GB2312" panose="02010609030101010101" pitchFamily="49" charset="-122"/>
                <a:ea typeface="楷体_GB2312" panose="02010609030101010101" pitchFamily="49" charset="-122"/>
              </a:rPr>
              <a:t>万元以下的罚款；有违法所得的，并处没收违法所得；情节严重的，由省、自治区、直辖市人民政府旅游行政部门吊销导游证并予以公告；对委派该导游人员的旅行社给予警告直至责令停业整顿。</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43</a:t>
            </a:fld>
            <a:endParaRPr lang="en-US" altLang="zh-CN" sz="1200" dirty="0">
              <a:latin typeface="Arial Black" panose="020B0A04020102020204" pitchFamily="34" charset="0"/>
            </a:endParaRPr>
          </a:p>
        </p:txBody>
      </p:sp>
      <p:sp>
        <p:nvSpPr>
          <p:cNvPr id="51203" name="Rectangle 3"/>
          <p:cNvSpPr>
            <a:spLocks noGrp="1"/>
          </p:cNvSpPr>
          <p:nvPr>
            <p:ph type="body"/>
          </p:nvPr>
        </p:nvSpPr>
        <p:spPr>
          <a:xfrm>
            <a:off x="395288" y="765175"/>
            <a:ext cx="8353425" cy="4824413"/>
          </a:xfrm>
          <a:ln/>
        </p:spPr>
        <p:txBody>
          <a:bodyPr vert="horz" wrap="square" lIns="91440" tIns="45720" rIns="91440" bIns="45720" anchor="t"/>
          <a:lstStyle/>
          <a:p>
            <a:pPr eaLnBrk="1" hangingPunct="1"/>
            <a:r>
              <a:rPr lang="zh-CN" altLang="en-US" sz="2800" b="1" dirty="0">
                <a:solidFill>
                  <a:srgbClr val="3333FF"/>
                </a:solidFill>
                <a:latin typeface="楷体_GB2312" panose="02010609030101010101" pitchFamily="49" charset="-122"/>
                <a:ea typeface="楷体_GB2312" panose="02010609030101010101" pitchFamily="49" charset="-122"/>
              </a:rPr>
              <a:t>（</a:t>
            </a:r>
            <a:r>
              <a:rPr lang="en-US" altLang="zh-CN" sz="2800" b="1" dirty="0">
                <a:solidFill>
                  <a:srgbClr val="3333FF"/>
                </a:solidFill>
                <a:latin typeface="楷体_GB2312" panose="02010609030101010101" pitchFamily="49" charset="-122"/>
                <a:ea typeface="楷体_GB2312" panose="02010609030101010101" pitchFamily="49" charset="-122"/>
              </a:rPr>
              <a:t>6</a:t>
            </a:r>
            <a:r>
              <a:rPr lang="zh-CN" altLang="en-US" sz="2800" b="1" dirty="0">
                <a:solidFill>
                  <a:srgbClr val="3333FF"/>
                </a:solidFill>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旅行社违反</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旅游法</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规定，以不合理的低价组织旅游活动，诱骗旅游者，并通过安排购物或者另行付费旅游项目获取回扣等不正当利益，或指定具体购物场所，安排另行付费旅游项目（经双方协商一致或者旅游者要求，且不影响其他旅游者行程安排的除外），旅游者有权在旅游行程结束后三十日内，要求旅行社为其办理退货并先行垫付退货货款，或者退还另行付费旅游项目的费用。“对直接负责的主管人员和其他直接责任人员，没收违法所得，处</a:t>
            </a:r>
            <a:r>
              <a:rPr lang="en-US" altLang="zh-CN" sz="2800" b="1" dirty="0">
                <a:latin typeface="楷体_GB2312" panose="02010609030101010101" pitchFamily="49" charset="-122"/>
                <a:ea typeface="楷体_GB2312" panose="02010609030101010101" pitchFamily="49" charset="-122"/>
              </a:rPr>
              <a:t>2</a:t>
            </a:r>
            <a:r>
              <a:rPr lang="zh-CN" altLang="en-US" sz="2800" b="1" dirty="0">
                <a:latin typeface="楷体_GB2312" panose="02010609030101010101" pitchFamily="49" charset="-122"/>
                <a:ea typeface="楷体_GB2312" panose="02010609030101010101" pitchFamily="49" charset="-122"/>
              </a:rPr>
              <a:t>千元以上</a:t>
            </a:r>
            <a:r>
              <a:rPr lang="en-US" altLang="zh-CN" sz="2800" b="1" dirty="0">
                <a:latin typeface="楷体_GB2312" panose="02010609030101010101" pitchFamily="49" charset="-122"/>
                <a:ea typeface="楷体_GB2312" panose="02010609030101010101" pitchFamily="49" charset="-122"/>
              </a:rPr>
              <a:t>2</a:t>
            </a:r>
            <a:r>
              <a:rPr lang="zh-CN" altLang="en-US" sz="2800" b="1" dirty="0">
                <a:latin typeface="楷体_GB2312" panose="02010609030101010101" pitchFamily="49" charset="-122"/>
                <a:ea typeface="楷体_GB2312" panose="02010609030101010101" pitchFamily="49" charset="-122"/>
              </a:rPr>
              <a:t>万元以下罚款，并暂扣或者吊销导游证、领队证”。</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44</a:t>
            </a:fld>
            <a:endParaRPr lang="en-US" altLang="zh-CN" sz="1200" dirty="0">
              <a:latin typeface="Arial Black" panose="020B0A04020102020204" pitchFamily="34" charset="0"/>
            </a:endParaRPr>
          </a:p>
        </p:txBody>
      </p:sp>
      <p:sp>
        <p:nvSpPr>
          <p:cNvPr id="52227" name="Rectangle 3"/>
          <p:cNvSpPr>
            <a:spLocks noGrp="1"/>
          </p:cNvSpPr>
          <p:nvPr>
            <p:ph type="body"/>
          </p:nvPr>
        </p:nvSpPr>
        <p:spPr>
          <a:xfrm>
            <a:off x="0" y="1412875"/>
            <a:ext cx="8820150" cy="4454525"/>
          </a:xfrm>
          <a:ln/>
        </p:spPr>
        <p:txBody>
          <a:bodyPr vert="horz" wrap="square" lIns="91440" tIns="45720" rIns="91440" bIns="45720" anchor="t"/>
          <a:lstStyle/>
          <a:p>
            <a:pPr eaLnBrk="1" hangingPunct="1"/>
            <a:r>
              <a:rPr lang="zh-CN" altLang="en-US" b="1" dirty="0">
                <a:solidFill>
                  <a:srgbClr val="3333FF"/>
                </a:solidFill>
                <a:ea typeface="楷体_GB2312" panose="02010609030101010101" pitchFamily="49" charset="-122"/>
              </a:rPr>
              <a:t>（</a:t>
            </a:r>
            <a:r>
              <a:rPr lang="en-US" altLang="zh-CN" b="1" dirty="0">
                <a:solidFill>
                  <a:srgbClr val="3333FF"/>
                </a:solidFill>
                <a:ea typeface="楷体_GB2312" panose="02010609030101010101" pitchFamily="49" charset="-122"/>
              </a:rPr>
              <a:t>7</a:t>
            </a:r>
            <a:r>
              <a:rPr lang="zh-CN" altLang="en-US" b="1" dirty="0">
                <a:solidFill>
                  <a:srgbClr val="3333FF"/>
                </a:solidFill>
                <a:ea typeface="楷体_GB2312" panose="02010609030101010101" pitchFamily="49" charset="-122"/>
              </a:rPr>
              <a:t>）对于所在旅游团出现出境旅游者在境外非法滞留或从事违法活动；入境旅游者在境内非法滞留或从事违法活动的情况而未向国家相关部门履行报告义务的违法行为。</a:t>
            </a:r>
            <a:r>
              <a:rPr lang="en-US" altLang="zh-CN" b="1" dirty="0">
                <a:solidFill>
                  <a:srgbClr val="3333FF"/>
                </a:solidFill>
                <a:ea typeface="楷体_GB2312" panose="02010609030101010101" pitchFamily="49" charset="-122"/>
              </a:rPr>
              <a:t>《</a:t>
            </a:r>
            <a:r>
              <a:rPr lang="zh-CN" altLang="en-US" b="1" dirty="0">
                <a:solidFill>
                  <a:srgbClr val="3333FF"/>
                </a:solidFill>
                <a:ea typeface="楷体_GB2312" panose="02010609030101010101" pitchFamily="49" charset="-122"/>
              </a:rPr>
              <a:t>旅游法</a:t>
            </a:r>
            <a:r>
              <a:rPr lang="en-US" altLang="zh-CN" b="1" dirty="0">
                <a:solidFill>
                  <a:srgbClr val="3333FF"/>
                </a:solidFill>
                <a:ea typeface="楷体_GB2312" panose="02010609030101010101" pitchFamily="49" charset="-122"/>
              </a:rPr>
              <a:t>》</a:t>
            </a:r>
            <a:r>
              <a:rPr lang="zh-CN" altLang="en-US" b="1" dirty="0">
                <a:solidFill>
                  <a:srgbClr val="3333FF"/>
                </a:solidFill>
                <a:ea typeface="楷体_GB2312" panose="02010609030101010101" pitchFamily="49" charset="-122"/>
              </a:rPr>
              <a:t>规定，</a:t>
            </a:r>
            <a:r>
              <a:rPr lang="zh-CN" altLang="en-US" b="1" dirty="0">
                <a:ea typeface="楷体_GB2312" panose="02010609030101010101" pitchFamily="49" charset="-122"/>
              </a:rPr>
              <a:t>除追究相关旅行社的责任外，“对直接负责的主管人员和其他直接责任人员，处</a:t>
            </a:r>
            <a:r>
              <a:rPr lang="en-US" altLang="zh-CN" b="1" dirty="0">
                <a:ea typeface="楷体_GB2312" panose="02010609030101010101" pitchFamily="49" charset="-122"/>
              </a:rPr>
              <a:t>2</a:t>
            </a:r>
            <a:r>
              <a:rPr lang="zh-CN" altLang="en-US" b="1" dirty="0">
                <a:ea typeface="楷体_GB2312" panose="02010609030101010101" pitchFamily="49" charset="-122"/>
              </a:rPr>
              <a:t>千元以上</a:t>
            </a:r>
            <a:r>
              <a:rPr lang="en-US" altLang="zh-CN" b="1" dirty="0">
                <a:ea typeface="楷体_GB2312" panose="02010609030101010101" pitchFamily="49" charset="-122"/>
              </a:rPr>
              <a:t>2</a:t>
            </a:r>
            <a:r>
              <a:rPr lang="zh-CN" altLang="en-US" b="1" dirty="0">
                <a:ea typeface="楷体_GB2312" panose="02010609030101010101" pitchFamily="49" charset="-122"/>
              </a:rPr>
              <a:t>万元以下罚款，并暂扣或者吊销导游证、领队证。”</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45</a:t>
            </a:fld>
            <a:endParaRPr lang="en-US" altLang="zh-CN" sz="1200" dirty="0">
              <a:latin typeface="Arial Black" panose="020B0A04020102020204" pitchFamily="34" charset="0"/>
            </a:endParaRPr>
          </a:p>
        </p:txBody>
      </p:sp>
      <p:sp>
        <p:nvSpPr>
          <p:cNvPr id="53251" name="Rectangle 3"/>
          <p:cNvSpPr>
            <a:spLocks noGrp="1"/>
          </p:cNvSpPr>
          <p:nvPr>
            <p:ph type="body"/>
          </p:nvPr>
        </p:nvSpPr>
        <p:spPr>
          <a:xfrm>
            <a:off x="395288" y="765175"/>
            <a:ext cx="8280400" cy="5400675"/>
          </a:xfrm>
          <a:ln/>
        </p:spPr>
        <p:txBody>
          <a:bodyPr vert="horz" wrap="square" lIns="91440" tIns="45720" rIns="91440" bIns="45720" anchor="t"/>
          <a:lstStyle/>
          <a:p>
            <a:pPr eaLnBrk="1" hangingPunct="1">
              <a:buNone/>
            </a:pPr>
            <a:r>
              <a:rPr lang="zh-CN" altLang="en-US" b="1" dirty="0">
                <a:solidFill>
                  <a:srgbClr val="3333FF"/>
                </a:solidFill>
                <a:ea typeface="楷体_GB2312" panose="02010609030101010101" pitchFamily="49" charset="-122"/>
              </a:rPr>
              <a:t>（</a:t>
            </a:r>
            <a:r>
              <a:rPr lang="en-US" altLang="zh-CN" b="1" dirty="0">
                <a:solidFill>
                  <a:srgbClr val="3333FF"/>
                </a:solidFill>
                <a:ea typeface="楷体_GB2312" panose="02010609030101010101" pitchFamily="49" charset="-122"/>
              </a:rPr>
              <a:t>8</a:t>
            </a:r>
            <a:r>
              <a:rPr lang="zh-CN" altLang="en-US" b="1" dirty="0">
                <a:solidFill>
                  <a:srgbClr val="3333FF"/>
                </a:solidFill>
                <a:ea typeface="楷体_GB2312" panose="02010609030101010101" pitchFamily="49" charset="-122"/>
              </a:rPr>
              <a:t>）导游人员在导游活动中欺骗、胁迫旅游者消费或者与经营者串通欺骗、胁迫旅游者消费的违法行为。</a:t>
            </a:r>
          </a:p>
          <a:p>
            <a:pPr eaLnBrk="1" hangingPunct="1">
              <a:buNone/>
            </a:pPr>
            <a:r>
              <a:rPr lang="zh-CN" altLang="en-US" b="1" dirty="0">
                <a:ea typeface="楷体_GB2312" panose="02010609030101010101" pitchFamily="49" charset="-122"/>
              </a:rPr>
              <a:t>         “由旅游行政部门责令改正，处</a:t>
            </a:r>
            <a:r>
              <a:rPr lang="en-US" altLang="zh-CN" b="1" dirty="0">
                <a:ea typeface="楷体_GB2312" panose="02010609030101010101" pitchFamily="49" charset="-122"/>
              </a:rPr>
              <a:t>1000</a:t>
            </a:r>
            <a:r>
              <a:rPr lang="zh-CN" altLang="en-US" b="1" dirty="0">
                <a:ea typeface="楷体_GB2312" panose="02010609030101010101" pitchFamily="49" charset="-122"/>
              </a:rPr>
              <a:t>元以上３万元以下的罚款；有违法所得的，并处没收违法所得；情节严重的，由省、自治区、直辖市人民政府旅游行政部门吊销导游证并予以公告。</a:t>
            </a:r>
            <a:r>
              <a:rPr lang="zh-CN" altLang="en-US" b="1" dirty="0">
                <a:solidFill>
                  <a:srgbClr val="FF0000"/>
                </a:solidFill>
                <a:ea typeface="楷体_GB2312" panose="02010609030101010101" pitchFamily="49" charset="-122"/>
              </a:rPr>
              <a:t>对委派该导游人员的旅行社给予警告直至责令停业整顿</a:t>
            </a:r>
            <a:r>
              <a:rPr lang="zh-CN" altLang="en-US" b="1" dirty="0">
                <a:ea typeface="楷体_GB2312" panose="02010609030101010101" pitchFamily="49" charset="-122"/>
              </a:rPr>
              <a:t>；</a:t>
            </a:r>
            <a:r>
              <a:rPr lang="zh-CN" altLang="en-US" b="1" dirty="0">
                <a:solidFill>
                  <a:srgbClr val="FF0000"/>
                </a:solidFill>
                <a:ea typeface="楷体_GB2312" panose="02010609030101010101" pitchFamily="49" charset="-122"/>
              </a:rPr>
              <a:t>构成犯罪的，依法追究刑事责任。”</a:t>
            </a:r>
            <a:r>
              <a:rPr lang="en-US" altLang="zh-CN" b="1" dirty="0">
                <a:solidFill>
                  <a:srgbClr val="FF0000"/>
                </a:solidFill>
                <a:ea typeface="楷体_GB2312" panose="02010609030101010101" pitchFamily="49" charset="-122"/>
              </a:rPr>
              <a:t>《</a:t>
            </a:r>
            <a:r>
              <a:rPr lang="zh-CN" altLang="en-US" b="1" dirty="0">
                <a:solidFill>
                  <a:srgbClr val="FF0000"/>
                </a:solidFill>
                <a:ea typeface="楷体_GB2312" panose="02010609030101010101" pitchFamily="49" charset="-122"/>
              </a:rPr>
              <a:t>导游人员管理条例</a:t>
            </a:r>
            <a:r>
              <a:rPr lang="en-US" altLang="zh-CN" b="1" dirty="0">
                <a:solidFill>
                  <a:srgbClr val="FF0000"/>
                </a:solidFill>
                <a:ea typeface="楷体_GB2312" panose="02010609030101010101" pitchFamily="49" charset="-122"/>
              </a:rPr>
              <a:t>》</a:t>
            </a:r>
            <a:endParaRPr lang="zh-CN" altLang="en-US" b="1" dirty="0">
              <a:solidFill>
                <a:srgbClr val="FF0000"/>
              </a:solidFill>
              <a:ea typeface="楷体_GB2312" panose="02010609030101010101" pitchFamily="49"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46</a:t>
            </a:fld>
            <a:endParaRPr lang="en-US" altLang="zh-CN" sz="1200" dirty="0">
              <a:latin typeface="Arial Black" panose="020B0A04020102020204" pitchFamily="34" charset="0"/>
            </a:endParaRPr>
          </a:p>
        </p:txBody>
      </p:sp>
      <p:sp>
        <p:nvSpPr>
          <p:cNvPr id="54275" name="Rectangle 3"/>
          <p:cNvSpPr>
            <a:spLocks noGrp="1"/>
          </p:cNvSpPr>
          <p:nvPr>
            <p:ph type="body"/>
          </p:nvPr>
        </p:nvSpPr>
        <p:spPr>
          <a:xfrm>
            <a:off x="250825" y="1773238"/>
            <a:ext cx="8229600" cy="3886200"/>
          </a:xfrm>
          <a:ln/>
        </p:spPr>
        <p:txBody>
          <a:bodyPr vert="horz" wrap="square" lIns="91440" tIns="45720" rIns="91440" bIns="45720" anchor="t"/>
          <a:lstStyle/>
          <a:p>
            <a:pPr eaLnBrk="1" hangingPunct="1">
              <a:buNone/>
            </a:pPr>
            <a:r>
              <a:rPr lang="zh-CN" altLang="en-US" b="1" dirty="0">
                <a:solidFill>
                  <a:srgbClr val="3333FF"/>
                </a:solidFill>
                <a:ea typeface="楷体_GB2312" panose="02010609030101010101" pitchFamily="49" charset="-122"/>
              </a:rPr>
              <a:t>（</a:t>
            </a:r>
            <a:r>
              <a:rPr lang="en-US" altLang="zh-CN" b="1" dirty="0">
                <a:solidFill>
                  <a:srgbClr val="3333FF"/>
                </a:solidFill>
                <a:ea typeface="楷体_GB2312" panose="02010609030101010101" pitchFamily="49" charset="-122"/>
              </a:rPr>
              <a:t>9</a:t>
            </a:r>
            <a:r>
              <a:rPr lang="zh-CN" altLang="en-US" b="1" dirty="0">
                <a:solidFill>
                  <a:srgbClr val="3333FF"/>
                </a:solidFill>
                <a:ea typeface="楷体_GB2312" panose="02010609030101010101" pitchFamily="49" charset="-122"/>
              </a:rPr>
              <a:t>）对被吊销导游证、领队证的导游、领        队处理。</a:t>
            </a:r>
          </a:p>
          <a:p>
            <a:pPr eaLnBrk="1" hangingPunct="1">
              <a:buNone/>
            </a:pPr>
            <a:r>
              <a:rPr lang="zh-CN" altLang="en-US" dirty="0"/>
              <a:t>        </a:t>
            </a:r>
            <a:r>
              <a:rPr lang="zh-CN" altLang="en-US" b="1" dirty="0">
                <a:ea typeface="楷体_GB2312" panose="02010609030101010101" pitchFamily="49" charset="-122"/>
              </a:rPr>
              <a:t>“自处罚之日起未逾</a:t>
            </a:r>
            <a:r>
              <a:rPr lang="en-US" altLang="zh-CN" b="1" dirty="0">
                <a:ea typeface="楷体_GB2312" panose="02010609030101010101" pitchFamily="49" charset="-122"/>
              </a:rPr>
              <a:t>3</a:t>
            </a:r>
            <a:r>
              <a:rPr lang="zh-CN" altLang="en-US" b="1" dirty="0">
                <a:ea typeface="楷体_GB2312" panose="02010609030101010101" pitchFamily="49" charset="-122"/>
              </a:rPr>
              <a:t>年的，不得重新申请导游证、领队证”。（</a:t>
            </a:r>
            <a:r>
              <a:rPr lang="en-US" altLang="zh-CN" b="1" dirty="0">
                <a:ea typeface="楷体_GB2312" panose="02010609030101010101" pitchFamily="49" charset="-122"/>
              </a:rPr>
              <a:t>《</a:t>
            </a:r>
            <a:r>
              <a:rPr lang="zh-CN" altLang="en-US" b="1" dirty="0">
                <a:ea typeface="楷体_GB2312" panose="02010609030101010101" pitchFamily="49" charset="-122"/>
              </a:rPr>
              <a:t>旅游法</a:t>
            </a:r>
            <a:r>
              <a:rPr lang="en-US" altLang="zh-CN" b="1" dirty="0">
                <a:ea typeface="楷体_GB2312" panose="02010609030101010101" pitchFamily="49" charset="-122"/>
              </a:rPr>
              <a:t>》</a:t>
            </a:r>
            <a:r>
              <a:rPr lang="zh-CN" altLang="en-US" b="1" dirty="0">
                <a:ea typeface="楷体_GB2312" panose="02010609030101010101" pitchFamily="49" charset="-122"/>
              </a:rPr>
              <a:t>）</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47</a:t>
            </a:fld>
            <a:endParaRPr lang="en-US" altLang="zh-CN" sz="1200" dirty="0">
              <a:latin typeface="Arial Black" panose="020B0A04020102020204" pitchFamily="34" charset="0"/>
            </a:endParaRPr>
          </a:p>
        </p:txBody>
      </p:sp>
      <p:sp>
        <p:nvSpPr>
          <p:cNvPr id="55299" name="Rectangle 2"/>
          <p:cNvSpPr>
            <a:spLocks noGrp="1"/>
          </p:cNvSpPr>
          <p:nvPr>
            <p:ph type="title"/>
          </p:nvPr>
        </p:nvSpPr>
        <p:spPr>
          <a:ln/>
        </p:spPr>
        <p:txBody>
          <a:bodyPr vert="horz" wrap="square" lIns="91440" tIns="45720" rIns="91440" bIns="45720" anchor="ctr"/>
          <a:lstStyle/>
          <a:p>
            <a:pPr eaLnBrk="1" hangingPunct="1"/>
            <a:r>
              <a:rPr lang="zh-CN" altLang="en-US" dirty="0">
                <a:latin typeface="黑体" panose="02010600030101010101" pitchFamily="2" charset="-122"/>
                <a:ea typeface="黑体" panose="02010600030101010101" pitchFamily="2" charset="-122"/>
              </a:rPr>
              <a:t>第四节 导游人员等级考核制度</a:t>
            </a:r>
            <a:r>
              <a:rPr lang="zh-CN" altLang="en-US" sz="4000" dirty="0"/>
              <a:t> </a:t>
            </a:r>
          </a:p>
        </p:txBody>
      </p:sp>
      <p:sp>
        <p:nvSpPr>
          <p:cNvPr id="55300" name="Rectangle 3"/>
          <p:cNvSpPr>
            <a:spLocks noGrp="1"/>
          </p:cNvSpPr>
          <p:nvPr>
            <p:ph idx="1"/>
          </p:nvPr>
        </p:nvSpPr>
        <p:spPr>
          <a:ln/>
        </p:spPr>
        <p:txBody>
          <a:bodyPr vert="horz" wrap="square" lIns="91440" tIns="45720" rIns="91440" bIns="45720" anchor="t"/>
          <a:lstStyle/>
          <a:p>
            <a:pPr eaLnBrk="1" hangingPunct="1"/>
            <a:r>
              <a:rPr lang="zh-CN" altLang="en-US" sz="4000" b="1" dirty="0">
                <a:latin typeface="仿宋_GB2312" panose="02010609030101010101" pitchFamily="49" charset="-122"/>
                <a:ea typeface="仿宋_GB2312" panose="02010609030101010101" pitchFamily="49" charset="-122"/>
              </a:rPr>
              <a:t>一、导游人员等级划分与评定</a:t>
            </a:r>
          </a:p>
          <a:p>
            <a:pPr eaLnBrk="1" hangingPunct="1"/>
            <a:r>
              <a:rPr lang="zh-CN" altLang="en-US" sz="4000" b="1" dirty="0">
                <a:latin typeface="仿宋_GB2312" panose="02010609030101010101" pitchFamily="49" charset="-122"/>
                <a:ea typeface="仿宋_GB2312" panose="02010609030101010101" pitchFamily="49" charset="-122"/>
              </a:rPr>
              <a:t>二、导游人员职业等级标准 </a:t>
            </a:r>
          </a:p>
          <a:p>
            <a:pPr eaLnBrk="1" hangingPunct="1"/>
            <a:endParaRPr lang="en-US" altLang="zh-CN" sz="4000" b="1" dirty="0">
              <a:latin typeface="仿宋_GB2312" panose="02010609030101010101" pitchFamily="49" charset="-122"/>
              <a:ea typeface="仿宋_GB2312" panose="02010609030101010101" pitchFamily="49"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48</a:t>
            </a:fld>
            <a:endParaRPr lang="en-US" altLang="zh-CN" sz="1200" dirty="0">
              <a:latin typeface="Arial Black" panose="020B0A04020102020204" pitchFamily="34" charset="0"/>
            </a:endParaRPr>
          </a:p>
        </p:txBody>
      </p:sp>
      <p:sp>
        <p:nvSpPr>
          <p:cNvPr id="56323" name="Rectangle 2"/>
          <p:cNvSpPr>
            <a:spLocks noGrp="1"/>
          </p:cNvSpPr>
          <p:nvPr>
            <p:ph type="title"/>
          </p:nvPr>
        </p:nvSpPr>
        <p:spPr>
          <a:ln/>
        </p:spPr>
        <p:txBody>
          <a:bodyPr vert="horz" wrap="square" lIns="91440" tIns="45720" rIns="91440" bIns="45720" anchor="ctr"/>
          <a:lstStyle/>
          <a:p>
            <a:pPr eaLnBrk="1" hangingPunct="1"/>
            <a:r>
              <a:rPr lang="zh-CN" altLang="en-US" dirty="0">
                <a:ea typeface="黑体" panose="02010600030101010101" pitchFamily="2" charset="-122"/>
              </a:rPr>
              <a:t>一、导游人员等级划分与评定</a:t>
            </a:r>
          </a:p>
        </p:txBody>
      </p:sp>
      <p:sp>
        <p:nvSpPr>
          <p:cNvPr id="56324" name="Rectangle 3"/>
          <p:cNvSpPr>
            <a:spLocks noGrp="1"/>
          </p:cNvSpPr>
          <p:nvPr>
            <p:ph idx="1"/>
          </p:nvPr>
        </p:nvSpPr>
        <p:spPr>
          <a:ln/>
        </p:spPr>
        <p:txBody>
          <a:bodyPr vert="horz" wrap="square" lIns="91440" tIns="45720" rIns="91440" bIns="45720" anchor="t"/>
          <a:lstStyle/>
          <a:p>
            <a:pPr eaLnBrk="1" hangingPunct="1">
              <a:buNone/>
            </a:pPr>
            <a:r>
              <a:rPr lang="en-US" altLang="zh-CN" sz="3600" b="1" dirty="0">
                <a:solidFill>
                  <a:srgbClr val="FF0000"/>
                </a:solidFill>
                <a:latin typeface="仿宋_GB2312" panose="02010609030101010101" pitchFamily="49" charset="-122"/>
                <a:ea typeface="仿宋_GB2312" panose="02010609030101010101" pitchFamily="49" charset="-122"/>
              </a:rPr>
              <a:t>1</a:t>
            </a:r>
            <a:r>
              <a:rPr lang="zh-CN" altLang="en-US" sz="3600" b="1" dirty="0">
                <a:solidFill>
                  <a:srgbClr val="FF0000"/>
                </a:solidFill>
                <a:latin typeface="仿宋_GB2312" panose="02010609030101010101" pitchFamily="49" charset="-122"/>
                <a:ea typeface="仿宋_GB2312" panose="02010609030101010101" pitchFamily="49" charset="-122"/>
              </a:rPr>
              <a:t>、导游人员等级划分</a:t>
            </a:r>
          </a:p>
          <a:p>
            <a:pPr eaLnBrk="1" hangingPunct="1"/>
            <a:r>
              <a:rPr lang="zh-CN" altLang="en-US" b="1" dirty="0">
                <a:ea typeface="楷体_GB2312" panose="02010609030101010101" pitchFamily="49" charset="-122"/>
              </a:rPr>
              <a:t>导游人员等级分为两个系列、四个等级。</a:t>
            </a:r>
          </a:p>
          <a:p>
            <a:pPr eaLnBrk="1" hangingPunct="1"/>
            <a:r>
              <a:rPr lang="zh-CN" altLang="en-US" b="1" dirty="0">
                <a:solidFill>
                  <a:srgbClr val="FF0000"/>
                </a:solidFill>
                <a:ea typeface="楷体_GB2312" panose="02010609030101010101" pitchFamily="49" charset="-122"/>
              </a:rPr>
              <a:t>两个系列</a:t>
            </a:r>
            <a:r>
              <a:rPr lang="zh-CN" altLang="en-US" b="1" dirty="0">
                <a:ea typeface="楷体_GB2312" panose="02010609030101010101" pitchFamily="49" charset="-122"/>
              </a:rPr>
              <a:t>，是指等级考核分为外语导游员系列和中文导游员系列。</a:t>
            </a:r>
          </a:p>
          <a:p>
            <a:pPr eaLnBrk="1" hangingPunct="1"/>
            <a:r>
              <a:rPr lang="zh-CN" altLang="en-US" b="1" dirty="0">
                <a:solidFill>
                  <a:srgbClr val="FF0000"/>
                </a:solidFill>
                <a:ea typeface="楷体_GB2312" panose="02010609030101010101" pitchFamily="49" charset="-122"/>
              </a:rPr>
              <a:t>四个级别</a:t>
            </a:r>
            <a:r>
              <a:rPr lang="zh-CN" altLang="en-US" b="1" dirty="0">
                <a:ea typeface="楷体_GB2312" panose="02010609030101010101" pitchFamily="49" charset="-122"/>
              </a:rPr>
              <a:t>，是指通过考核，将导游员划分为初级导游员、中级导游员、高级导游员和特级导游员。</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49</a:t>
            </a:fld>
            <a:endParaRPr lang="en-US" altLang="zh-CN" sz="1200" dirty="0">
              <a:latin typeface="Arial Black" panose="020B0A04020102020204" pitchFamily="34" charset="0"/>
            </a:endParaRPr>
          </a:p>
        </p:txBody>
      </p:sp>
      <p:sp>
        <p:nvSpPr>
          <p:cNvPr id="57347" name="Rectangle 2"/>
          <p:cNvSpPr>
            <a:spLocks noGrp="1"/>
          </p:cNvSpPr>
          <p:nvPr>
            <p:ph type="title"/>
          </p:nvPr>
        </p:nvSpPr>
        <p:spPr>
          <a:ln/>
        </p:spPr>
        <p:txBody>
          <a:bodyPr vert="horz" wrap="square" lIns="91440" tIns="45720" rIns="91440" bIns="45720" anchor="ctr"/>
          <a:lstStyle/>
          <a:p>
            <a:pPr eaLnBrk="1" hangingPunct="1"/>
            <a:r>
              <a:rPr lang="en-US" altLang="zh-CN" sz="4000" b="1" dirty="0">
                <a:solidFill>
                  <a:srgbClr val="0066FF"/>
                </a:solidFill>
                <a:latin typeface="仿宋_GB2312" panose="02010609030101010101" pitchFamily="49" charset="-122"/>
                <a:ea typeface="仿宋_GB2312" panose="02010609030101010101" pitchFamily="49" charset="-122"/>
              </a:rPr>
              <a:t>2</a:t>
            </a:r>
            <a:r>
              <a:rPr lang="zh-CN" altLang="en-US" sz="4000" b="1" dirty="0">
                <a:solidFill>
                  <a:srgbClr val="0066FF"/>
                </a:solidFill>
                <a:latin typeface="仿宋_GB2312" panose="02010609030101010101" pitchFamily="49" charset="-122"/>
                <a:ea typeface="仿宋_GB2312" panose="02010609030101010101" pitchFamily="49" charset="-122"/>
              </a:rPr>
              <a:t>、导游人员等级考核评定管理办法</a:t>
            </a:r>
          </a:p>
        </p:txBody>
      </p:sp>
      <p:sp>
        <p:nvSpPr>
          <p:cNvPr id="57348" name="Rectangle 3"/>
          <p:cNvSpPr>
            <a:spLocks noGrp="1"/>
          </p:cNvSpPr>
          <p:nvPr>
            <p:ph idx="1"/>
          </p:nvPr>
        </p:nvSpPr>
        <p:spPr>
          <a:xfrm>
            <a:off x="395288" y="1989138"/>
            <a:ext cx="8351837" cy="3240087"/>
          </a:xfrm>
          <a:ln/>
        </p:spPr>
        <p:txBody>
          <a:bodyPr vert="horz" wrap="square" lIns="91440" tIns="45720" rIns="91440" bIns="45720" anchor="t"/>
          <a:lstStyle/>
          <a:p>
            <a:pPr eaLnBrk="1" hangingPunct="1">
              <a:lnSpc>
                <a:spcPct val="120000"/>
              </a:lnSpc>
            </a:pPr>
            <a:r>
              <a:rPr lang="zh-CN" altLang="en-US" b="1" dirty="0">
                <a:ea typeface="楷体_GB2312" panose="02010609030101010101" pitchFamily="49" charset="-122"/>
              </a:rPr>
              <a:t>导游人员等级考核评定工作，遵循</a:t>
            </a:r>
            <a:r>
              <a:rPr lang="zh-CN" altLang="en-US" b="1" dirty="0">
                <a:solidFill>
                  <a:srgbClr val="FF0000"/>
                </a:solidFill>
                <a:ea typeface="楷体_GB2312" panose="02010609030101010101" pitchFamily="49" charset="-122"/>
              </a:rPr>
              <a:t>自愿申报、逐级晋升、动态管理</a:t>
            </a:r>
            <a:r>
              <a:rPr lang="zh-CN" altLang="en-US" b="1" dirty="0">
                <a:ea typeface="楷体_GB2312" panose="02010609030101010101" pitchFamily="49" charset="-122"/>
              </a:rPr>
              <a:t>的原则。</a:t>
            </a:r>
          </a:p>
          <a:p>
            <a:pPr eaLnBrk="1" hangingPunct="1">
              <a:lnSpc>
                <a:spcPct val="120000"/>
              </a:lnSpc>
            </a:pPr>
            <a:r>
              <a:rPr lang="zh-CN" altLang="en-US" b="1" dirty="0">
                <a:ea typeface="楷体_GB2312" panose="02010609030101010101" pitchFamily="49" charset="-122"/>
              </a:rPr>
              <a:t>导游人员等级考核评定工作，按照</a:t>
            </a:r>
            <a:r>
              <a:rPr lang="zh-CN" altLang="en-US" b="1" dirty="0">
                <a:solidFill>
                  <a:srgbClr val="FF0000"/>
                </a:solidFill>
                <a:ea typeface="楷体_GB2312" panose="02010609030101010101" pitchFamily="49" charset="-122"/>
              </a:rPr>
              <a:t>“申请、受理、考核评定、告知、发证”</a:t>
            </a:r>
            <a:r>
              <a:rPr lang="zh-CN" altLang="en-US" b="1" dirty="0">
                <a:ea typeface="楷体_GB2312" panose="02010609030101010101" pitchFamily="49" charset="-122"/>
              </a:rPr>
              <a:t>的程序进行。</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5</a:t>
            </a:fld>
            <a:endParaRPr lang="en-US" altLang="zh-CN" sz="1200" dirty="0">
              <a:latin typeface="Arial Black" panose="020B0A04020102020204" pitchFamily="34" charset="0"/>
            </a:endParaRPr>
          </a:p>
        </p:txBody>
      </p:sp>
      <p:sp>
        <p:nvSpPr>
          <p:cNvPr id="6147" name="Rectangle 3"/>
          <p:cNvSpPr>
            <a:spLocks noGrp="1"/>
          </p:cNvSpPr>
          <p:nvPr>
            <p:ph type="body"/>
          </p:nvPr>
        </p:nvSpPr>
        <p:spPr>
          <a:xfrm>
            <a:off x="539750" y="1557338"/>
            <a:ext cx="8229600" cy="3886200"/>
          </a:xfrm>
          <a:ln/>
        </p:spPr>
        <p:txBody>
          <a:bodyPr vert="horz" wrap="square" lIns="91440" tIns="45720" rIns="91440" bIns="45720" anchor="t"/>
          <a:lstStyle/>
          <a:p>
            <a:pPr eaLnBrk="1" hangingPunct="1"/>
            <a:r>
              <a:rPr lang="en-US" altLang="zh-CN" b="1" dirty="0">
                <a:ea typeface="楷体_GB2312" panose="02010609030101010101" pitchFamily="49" charset="-122"/>
              </a:rPr>
              <a:t>   </a:t>
            </a:r>
            <a:r>
              <a:rPr lang="zh-CN" altLang="en-US" b="1" dirty="0">
                <a:ea typeface="楷体_GB2312" panose="02010609030101010101" pitchFamily="49" charset="-122"/>
              </a:rPr>
              <a:t>导游人员管理法规的建立，为旅游行政部门对导游人员的管理和指导提供了法律依据，也是导游人员和旅游者合法权益的法律保证，对加强我国导游队伍建设和旅游业的健康发展起到了巨大的推动作用。</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50</a:t>
            </a:fld>
            <a:endParaRPr lang="en-US" altLang="zh-CN" sz="1200" dirty="0">
              <a:latin typeface="Arial Black" panose="020B0A04020102020204" pitchFamily="34" charset="0"/>
            </a:endParaRPr>
          </a:p>
        </p:txBody>
      </p:sp>
      <p:sp>
        <p:nvSpPr>
          <p:cNvPr id="58371" name="Rectangle 3"/>
          <p:cNvSpPr>
            <a:spLocks noGrp="1"/>
          </p:cNvSpPr>
          <p:nvPr>
            <p:ph type="body"/>
          </p:nvPr>
        </p:nvSpPr>
        <p:spPr>
          <a:xfrm>
            <a:off x="395288" y="908050"/>
            <a:ext cx="8424862" cy="5040313"/>
          </a:xfrm>
          <a:ln/>
        </p:spPr>
        <p:txBody>
          <a:bodyPr vert="horz" wrap="square" lIns="91440" tIns="45720" rIns="91440" bIns="45720" anchor="t"/>
          <a:lstStyle/>
          <a:p>
            <a:pPr eaLnBrk="1" hangingPunct="1"/>
            <a:r>
              <a:rPr lang="zh-CN" altLang="en-US" b="1" dirty="0">
                <a:ea typeface="楷体_GB2312" panose="02010609030101010101" pitchFamily="49" charset="-122"/>
              </a:rPr>
              <a:t>凡通过考试取得导游人员资格证书后工作满一年者，经考核合格，即可成为</a:t>
            </a:r>
            <a:r>
              <a:rPr lang="zh-CN" altLang="en-US" b="1" dirty="0">
                <a:solidFill>
                  <a:srgbClr val="3333FF"/>
                </a:solidFill>
                <a:ea typeface="楷体_GB2312" panose="02010609030101010101" pitchFamily="49" charset="-122"/>
              </a:rPr>
              <a:t>初级导游员</a:t>
            </a:r>
            <a:r>
              <a:rPr lang="zh-CN" altLang="en-US" b="1" dirty="0">
                <a:ea typeface="楷体_GB2312" panose="02010609030101010101" pitchFamily="49" charset="-122"/>
              </a:rPr>
              <a:t>。</a:t>
            </a:r>
          </a:p>
          <a:p>
            <a:pPr eaLnBrk="1" hangingPunct="1"/>
            <a:r>
              <a:rPr lang="zh-CN" altLang="en-US" b="1" dirty="0">
                <a:solidFill>
                  <a:srgbClr val="3333FF"/>
                </a:solidFill>
                <a:ea typeface="楷体_GB2312" panose="02010609030101010101" pitchFamily="49" charset="-122"/>
              </a:rPr>
              <a:t>中级导游员</a:t>
            </a:r>
            <a:r>
              <a:rPr lang="zh-CN" altLang="en-US" b="1" dirty="0">
                <a:ea typeface="楷体_GB2312" panose="02010609030101010101" pitchFamily="49" charset="-122"/>
              </a:rPr>
              <a:t>的考核采取笔试方式。其中，中文导游人员考试科目为“导游知识专题”和“汉语言文学知识”；外语导游人员考试科目为“导游知识专题”和“外语”。</a:t>
            </a:r>
          </a:p>
          <a:p>
            <a:pPr eaLnBrk="1" hangingPunct="1"/>
            <a:r>
              <a:rPr lang="zh-CN" altLang="en-US" b="1" dirty="0">
                <a:solidFill>
                  <a:srgbClr val="3333FF"/>
                </a:solidFill>
                <a:ea typeface="楷体_GB2312" panose="02010609030101010101" pitchFamily="49" charset="-122"/>
              </a:rPr>
              <a:t>高级导游员</a:t>
            </a:r>
            <a:r>
              <a:rPr lang="zh-CN" altLang="en-US" b="1" dirty="0">
                <a:ea typeface="楷体_GB2312" panose="02010609030101010101" pitchFamily="49" charset="-122"/>
              </a:rPr>
              <a:t>的考核采取笔试方式，考试科目为“导游案例分析”和“导游词创作”。</a:t>
            </a:r>
          </a:p>
          <a:p>
            <a:pPr eaLnBrk="1" hangingPunct="1"/>
            <a:r>
              <a:rPr lang="zh-CN" altLang="en-US" b="1" dirty="0">
                <a:solidFill>
                  <a:srgbClr val="3333FF"/>
                </a:solidFill>
                <a:ea typeface="楷体_GB2312" panose="02010609030101010101" pitchFamily="49" charset="-122"/>
              </a:rPr>
              <a:t>特级导游员</a:t>
            </a:r>
            <a:r>
              <a:rPr lang="zh-CN" altLang="en-US" b="1" dirty="0">
                <a:ea typeface="楷体_GB2312" panose="02010609030101010101" pitchFamily="49" charset="-122"/>
              </a:rPr>
              <a:t>的考核采取论文答辩方式。</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51</a:t>
            </a:fld>
            <a:endParaRPr lang="en-US" altLang="zh-CN" sz="1200" dirty="0">
              <a:latin typeface="Arial Black" panose="020B0A04020102020204" pitchFamily="34" charset="0"/>
            </a:endParaRPr>
          </a:p>
        </p:txBody>
      </p:sp>
      <p:sp>
        <p:nvSpPr>
          <p:cNvPr id="59395" name="Rectangle 2"/>
          <p:cNvSpPr>
            <a:spLocks noGrp="1"/>
          </p:cNvSpPr>
          <p:nvPr>
            <p:ph type="title"/>
          </p:nvPr>
        </p:nvSpPr>
        <p:spPr>
          <a:xfrm>
            <a:off x="323850" y="476250"/>
            <a:ext cx="8229600" cy="1371600"/>
          </a:xfrm>
          <a:ln/>
        </p:spPr>
        <p:txBody>
          <a:bodyPr vert="horz" wrap="square" lIns="91440" tIns="45720" rIns="91440" bIns="45720" anchor="ctr"/>
          <a:lstStyle/>
          <a:p>
            <a:pPr eaLnBrk="1" hangingPunct="1"/>
            <a:r>
              <a:rPr lang="zh-CN" altLang="en-US" dirty="0">
                <a:solidFill>
                  <a:srgbClr val="FF0000"/>
                </a:solidFill>
                <a:ea typeface="黑体" panose="02010600030101010101" pitchFamily="2" charset="-122"/>
              </a:rPr>
              <a:t>二、导游人员职业等级标准</a:t>
            </a:r>
            <a:r>
              <a:rPr lang="zh-CN" altLang="en-US" dirty="0"/>
              <a:t> </a:t>
            </a:r>
          </a:p>
        </p:txBody>
      </p:sp>
      <p:sp>
        <p:nvSpPr>
          <p:cNvPr id="59396" name="Rectangle 3"/>
          <p:cNvSpPr>
            <a:spLocks noGrp="1"/>
          </p:cNvSpPr>
          <p:nvPr>
            <p:ph type="body"/>
          </p:nvPr>
        </p:nvSpPr>
        <p:spPr>
          <a:xfrm>
            <a:off x="565150" y="1700213"/>
            <a:ext cx="8328025" cy="4752975"/>
          </a:xfrm>
          <a:ln/>
        </p:spPr>
        <p:txBody>
          <a:bodyPr vert="horz" wrap="square" lIns="91440" tIns="45720" rIns="91440" bIns="45720" anchor="t"/>
          <a:lstStyle/>
          <a:p>
            <a:pPr eaLnBrk="1" hangingPunct="1">
              <a:buNone/>
            </a:pPr>
            <a:r>
              <a:rPr lang="en-US" altLang="zh-CN" b="1" dirty="0">
                <a:solidFill>
                  <a:srgbClr val="0066FF"/>
                </a:solidFill>
                <a:latin typeface="仿宋_GB2312" panose="02010609030101010101" pitchFamily="49" charset="-122"/>
                <a:ea typeface="仿宋_GB2312" panose="02010609030101010101" pitchFamily="49" charset="-122"/>
              </a:rPr>
              <a:t>1. </a:t>
            </a:r>
            <a:r>
              <a:rPr lang="zh-CN" altLang="en-US" b="1" dirty="0">
                <a:solidFill>
                  <a:srgbClr val="0066FF"/>
                </a:solidFill>
                <a:latin typeface="仿宋_GB2312" panose="02010609030101010101" pitchFamily="49" charset="-122"/>
                <a:ea typeface="仿宋_GB2312" panose="02010609030101010101" pitchFamily="49" charset="-122"/>
              </a:rPr>
              <a:t>初级导游员等级标准</a:t>
            </a:r>
          </a:p>
          <a:p>
            <a:pPr eaLnBrk="1" hangingPunct="1">
              <a:buNone/>
            </a:pPr>
            <a:r>
              <a:rPr lang="zh-CN" altLang="en-US" b="1" dirty="0">
                <a:solidFill>
                  <a:srgbClr val="FF0000"/>
                </a:solidFill>
                <a:ea typeface="楷体_GB2312" panose="02010609030101010101" pitchFamily="49" charset="-122"/>
              </a:rPr>
              <a:t>（</a:t>
            </a:r>
            <a:r>
              <a:rPr lang="en-US" altLang="zh-CN" b="1" dirty="0">
                <a:solidFill>
                  <a:srgbClr val="FF0000"/>
                </a:solidFill>
                <a:ea typeface="楷体_GB2312" panose="02010609030101010101" pitchFamily="49" charset="-122"/>
              </a:rPr>
              <a:t>1</a:t>
            </a:r>
            <a:r>
              <a:rPr lang="zh-CN" altLang="en-US" b="1" dirty="0">
                <a:solidFill>
                  <a:srgbClr val="FF0000"/>
                </a:solidFill>
                <a:ea typeface="楷体_GB2312" panose="02010609030101010101" pitchFamily="49" charset="-122"/>
              </a:rPr>
              <a:t>）知识要求。</a:t>
            </a:r>
          </a:p>
          <a:p>
            <a:pPr eaLnBrk="1" hangingPunct="1"/>
            <a:r>
              <a:rPr lang="zh-CN" altLang="en-US" b="1" dirty="0">
                <a:ea typeface="楷体_GB2312" panose="02010609030101010101" pitchFamily="49" charset="-122"/>
              </a:rPr>
              <a:t>①了解我国的大政方针和旅游及其有关的政策法规；</a:t>
            </a:r>
          </a:p>
          <a:p>
            <a:pPr eaLnBrk="1" hangingPunct="1"/>
            <a:r>
              <a:rPr lang="zh-CN" altLang="en-US" b="1" dirty="0">
                <a:ea typeface="楷体_GB2312" panose="02010609030101010101" pitchFamily="49" charset="-122"/>
              </a:rPr>
              <a:t>②掌握当地主要游览点的导游知识；</a:t>
            </a:r>
          </a:p>
          <a:p>
            <a:pPr eaLnBrk="1" hangingPunct="1"/>
            <a:r>
              <a:rPr lang="zh-CN" altLang="en-US" b="1" dirty="0">
                <a:ea typeface="楷体_GB2312" panose="02010609030101010101" pitchFamily="49" charset="-122"/>
              </a:rPr>
              <a:t>③了解我国主要旅游景点和线路的基本知识，了解与业务有关的我国政治、经济、历史、地理、宗教和民俗等方面的基本知识；</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52</a:t>
            </a:fld>
            <a:endParaRPr lang="en-US" altLang="zh-CN" sz="1200" dirty="0">
              <a:latin typeface="Arial Black" panose="020B0A04020102020204" pitchFamily="34" charset="0"/>
            </a:endParaRPr>
          </a:p>
        </p:txBody>
      </p:sp>
      <p:sp>
        <p:nvSpPr>
          <p:cNvPr id="60419" name="Rectangle 3"/>
          <p:cNvSpPr>
            <a:spLocks noGrp="1"/>
          </p:cNvSpPr>
          <p:nvPr>
            <p:ph type="body"/>
          </p:nvPr>
        </p:nvSpPr>
        <p:spPr>
          <a:xfrm>
            <a:off x="611188" y="1628775"/>
            <a:ext cx="8064500" cy="4238625"/>
          </a:xfrm>
          <a:ln/>
        </p:spPr>
        <p:txBody>
          <a:bodyPr vert="horz" wrap="square" lIns="91440" tIns="45720" rIns="91440" bIns="45720" anchor="t"/>
          <a:lstStyle/>
          <a:p>
            <a:pPr eaLnBrk="1" hangingPunct="1">
              <a:lnSpc>
                <a:spcPct val="110000"/>
              </a:lnSpc>
            </a:pPr>
            <a:r>
              <a:rPr lang="en-US" altLang="zh-CN" b="1" dirty="0">
                <a:ea typeface="楷体_GB2312" panose="02010609030101010101" pitchFamily="49" charset="-122"/>
              </a:rPr>
              <a:t>④</a:t>
            </a:r>
            <a:r>
              <a:rPr lang="zh-CN" altLang="en-US" b="1" dirty="0">
                <a:ea typeface="楷体_GB2312" panose="02010609030101010101" pitchFamily="49" charset="-122"/>
              </a:rPr>
              <a:t>了解有关客源市场的概况和习俗； </a:t>
            </a:r>
          </a:p>
          <a:p>
            <a:pPr eaLnBrk="1" hangingPunct="1">
              <a:lnSpc>
                <a:spcPct val="110000"/>
              </a:lnSpc>
            </a:pPr>
            <a:r>
              <a:rPr lang="zh-CN" altLang="en-US" b="1" dirty="0">
                <a:ea typeface="楷体_GB2312" panose="02010609030101010101" pitchFamily="49" charset="-122"/>
              </a:rPr>
              <a:t>⑤掌握主要导游工作规范；</a:t>
            </a:r>
          </a:p>
          <a:p>
            <a:pPr eaLnBrk="1" hangingPunct="1">
              <a:lnSpc>
                <a:spcPct val="110000"/>
              </a:lnSpc>
            </a:pPr>
            <a:r>
              <a:rPr lang="zh-CN" altLang="en-US" b="1" dirty="0">
                <a:ea typeface="楷体_GB2312" panose="02010609030101010101" pitchFamily="49" charset="-122"/>
              </a:rPr>
              <a:t>⑥外语导游员基本掌握一门外语，达到外语专业大学三年级水平；</a:t>
            </a:r>
          </a:p>
          <a:p>
            <a:pPr eaLnBrk="1" hangingPunct="1">
              <a:lnSpc>
                <a:spcPct val="110000"/>
              </a:lnSpc>
            </a:pPr>
            <a:r>
              <a:rPr lang="zh-CN" altLang="en-US" b="1" dirty="0">
                <a:ea typeface="楷体_GB2312" panose="02010609030101010101" pitchFamily="49" charset="-122"/>
              </a:rPr>
              <a:t>⑦中文导游员掌握汉语言文学基础知识，达到高中毕业水平。</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53</a:t>
            </a:fld>
            <a:endParaRPr lang="en-US" altLang="zh-CN" sz="1200" dirty="0">
              <a:latin typeface="Arial Black" panose="020B0A04020102020204" pitchFamily="34" charset="0"/>
            </a:endParaRPr>
          </a:p>
        </p:txBody>
      </p:sp>
      <p:sp>
        <p:nvSpPr>
          <p:cNvPr id="61443" name="Rectangle 3"/>
          <p:cNvSpPr>
            <a:spLocks noGrp="1"/>
          </p:cNvSpPr>
          <p:nvPr>
            <p:ph type="body"/>
          </p:nvPr>
        </p:nvSpPr>
        <p:spPr>
          <a:xfrm>
            <a:off x="468313" y="692150"/>
            <a:ext cx="8280400" cy="5616575"/>
          </a:xfrm>
          <a:ln/>
        </p:spPr>
        <p:txBody>
          <a:bodyPr vert="horz" wrap="square" lIns="91440" tIns="45720" rIns="91440" bIns="45720" anchor="t"/>
          <a:lstStyle/>
          <a:p>
            <a:pPr eaLnBrk="1" hangingPunct="1">
              <a:lnSpc>
                <a:spcPct val="90000"/>
              </a:lnSpc>
              <a:buNone/>
            </a:pPr>
            <a:r>
              <a:rPr lang="zh-CN" altLang="en-US" b="1" dirty="0">
                <a:solidFill>
                  <a:srgbClr val="FF0000"/>
                </a:solidFill>
                <a:ea typeface="楷体_GB2312" panose="02010609030101010101" pitchFamily="49" charset="-122"/>
              </a:rPr>
              <a:t>（</a:t>
            </a:r>
            <a:r>
              <a:rPr lang="en-US" altLang="zh-CN" b="1" dirty="0">
                <a:solidFill>
                  <a:srgbClr val="FF0000"/>
                </a:solidFill>
                <a:ea typeface="楷体_GB2312" panose="02010609030101010101" pitchFamily="49" charset="-122"/>
              </a:rPr>
              <a:t>2</a:t>
            </a:r>
            <a:r>
              <a:rPr lang="zh-CN" altLang="en-US" b="1" dirty="0">
                <a:solidFill>
                  <a:srgbClr val="FF0000"/>
                </a:solidFill>
                <a:ea typeface="楷体_GB2312" panose="02010609030101010101" pitchFamily="49" charset="-122"/>
              </a:rPr>
              <a:t>）技能要求。</a:t>
            </a:r>
          </a:p>
          <a:p>
            <a:pPr eaLnBrk="1" hangingPunct="1">
              <a:lnSpc>
                <a:spcPct val="90000"/>
              </a:lnSpc>
            </a:pPr>
            <a:r>
              <a:rPr lang="zh-CN" altLang="en-US" b="1" dirty="0">
                <a:ea typeface="楷体_GB2312" panose="02010609030101010101" pitchFamily="49" charset="-122"/>
              </a:rPr>
              <a:t>①能独立完成导游接待工作；</a:t>
            </a:r>
          </a:p>
          <a:p>
            <a:pPr eaLnBrk="1" hangingPunct="1">
              <a:lnSpc>
                <a:spcPct val="90000"/>
              </a:lnSpc>
            </a:pPr>
            <a:r>
              <a:rPr lang="zh-CN" altLang="en-US" b="1" dirty="0">
                <a:ea typeface="楷体_GB2312" panose="02010609030101010101" pitchFamily="49" charset="-122"/>
              </a:rPr>
              <a:t>②能与旅游者建立良好的人际关系；</a:t>
            </a:r>
          </a:p>
          <a:p>
            <a:pPr eaLnBrk="1" hangingPunct="1">
              <a:lnSpc>
                <a:spcPct val="90000"/>
              </a:lnSpc>
            </a:pPr>
            <a:r>
              <a:rPr lang="zh-CN" altLang="en-US" b="1" dirty="0">
                <a:ea typeface="楷体_GB2312" panose="02010609030101010101" pitchFamily="49" charset="-122"/>
              </a:rPr>
              <a:t>③能独立处理旅行中发生的一般问题；</a:t>
            </a:r>
          </a:p>
          <a:p>
            <a:pPr eaLnBrk="1" hangingPunct="1">
              <a:lnSpc>
                <a:spcPct val="90000"/>
              </a:lnSpc>
            </a:pPr>
            <a:r>
              <a:rPr lang="zh-CN" altLang="en-US" b="1" dirty="0">
                <a:ea typeface="楷体_GB2312" panose="02010609030101010101" pitchFamily="49" charset="-122"/>
              </a:rPr>
              <a:t>④能与有关业务单位和人员合作共事；</a:t>
            </a:r>
          </a:p>
          <a:p>
            <a:pPr eaLnBrk="1" hangingPunct="1">
              <a:lnSpc>
                <a:spcPct val="90000"/>
              </a:lnSpc>
            </a:pPr>
            <a:r>
              <a:rPr lang="zh-CN" altLang="en-US" b="1" dirty="0">
                <a:ea typeface="楷体_GB2312" panose="02010609030101010101" pitchFamily="49" charset="-122"/>
              </a:rPr>
              <a:t>⑤导游语言正确通顺，外语导游员的外语表达基本正确，语言语调较好，中文导游员的普通话表达清楚、流畅，语音、语调正确、亲切，导游体态大方得体；</a:t>
            </a:r>
          </a:p>
          <a:p>
            <a:pPr eaLnBrk="1" hangingPunct="1">
              <a:lnSpc>
                <a:spcPct val="90000"/>
              </a:lnSpc>
            </a:pPr>
            <a:r>
              <a:rPr lang="zh-CN" altLang="en-US" b="1" dirty="0">
                <a:ea typeface="楷体_GB2312" panose="02010609030101010101" pitchFamily="49" charset="-122"/>
              </a:rPr>
              <a:t> ⑥能准确填写业务所需的各种票据，能起草情况反映、接待简报等有关应用文。</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54</a:t>
            </a:fld>
            <a:endParaRPr lang="en-US" altLang="zh-CN" sz="1200" dirty="0">
              <a:latin typeface="Arial Black" panose="020B0A04020102020204" pitchFamily="34" charset="0"/>
            </a:endParaRPr>
          </a:p>
        </p:txBody>
      </p:sp>
      <p:sp>
        <p:nvSpPr>
          <p:cNvPr id="62467" name="Rectangle 3"/>
          <p:cNvSpPr>
            <a:spLocks noGrp="1"/>
          </p:cNvSpPr>
          <p:nvPr>
            <p:ph type="body"/>
          </p:nvPr>
        </p:nvSpPr>
        <p:spPr>
          <a:xfrm>
            <a:off x="250825" y="1125538"/>
            <a:ext cx="8353425" cy="4824412"/>
          </a:xfrm>
          <a:ln/>
        </p:spPr>
        <p:txBody>
          <a:bodyPr vert="horz" wrap="square" lIns="91440" tIns="45720" rIns="91440" bIns="45720" anchor="t"/>
          <a:lstStyle/>
          <a:p>
            <a:pPr eaLnBrk="1" hangingPunct="1">
              <a:lnSpc>
                <a:spcPct val="90000"/>
              </a:lnSpc>
              <a:buNone/>
            </a:pPr>
            <a:r>
              <a:rPr lang="zh-CN" altLang="en-US" b="1" dirty="0">
                <a:solidFill>
                  <a:srgbClr val="FF0000"/>
                </a:solidFill>
                <a:ea typeface="楷体_GB2312" panose="02010609030101010101" pitchFamily="49" charset="-122"/>
              </a:rPr>
              <a:t>（</a:t>
            </a:r>
            <a:r>
              <a:rPr lang="en-US" altLang="zh-CN" b="1" dirty="0">
                <a:solidFill>
                  <a:srgbClr val="FF0000"/>
                </a:solidFill>
                <a:ea typeface="楷体_GB2312" panose="02010609030101010101" pitchFamily="49" charset="-122"/>
              </a:rPr>
              <a:t>3</a:t>
            </a:r>
            <a:r>
              <a:rPr lang="zh-CN" altLang="en-US" b="1" dirty="0">
                <a:solidFill>
                  <a:srgbClr val="FF0000"/>
                </a:solidFill>
                <a:ea typeface="楷体_GB2312" panose="02010609030101010101" pitchFamily="49" charset="-122"/>
              </a:rPr>
              <a:t>）业绩要求。</a:t>
            </a:r>
          </a:p>
          <a:p>
            <a:pPr eaLnBrk="1" hangingPunct="1">
              <a:lnSpc>
                <a:spcPct val="90000"/>
              </a:lnSpc>
            </a:pPr>
            <a:r>
              <a:rPr lang="zh-CN" altLang="en-US" b="1" dirty="0">
                <a:ea typeface="楷体_GB2312" panose="02010609030101010101" pitchFamily="49" charset="-122"/>
              </a:rPr>
              <a:t>完成企业要求的工作，无服务质量方面的重大投诉，游客反映良好率不低于</a:t>
            </a:r>
            <a:r>
              <a:rPr lang="en-US" altLang="zh-CN" b="1" dirty="0">
                <a:ea typeface="楷体_GB2312" panose="02010609030101010101" pitchFamily="49" charset="-122"/>
              </a:rPr>
              <a:t>85%</a:t>
            </a:r>
            <a:r>
              <a:rPr lang="zh-CN" altLang="en-US" b="1" dirty="0">
                <a:ea typeface="楷体_GB2312" panose="02010609030101010101" pitchFamily="49" charset="-122"/>
              </a:rPr>
              <a:t>。</a:t>
            </a:r>
          </a:p>
          <a:p>
            <a:pPr eaLnBrk="1" hangingPunct="1">
              <a:lnSpc>
                <a:spcPct val="90000"/>
              </a:lnSpc>
              <a:buNone/>
            </a:pPr>
            <a:r>
              <a:rPr lang="zh-CN" altLang="en-US" b="1" dirty="0">
                <a:solidFill>
                  <a:srgbClr val="FF0000"/>
                </a:solidFill>
                <a:ea typeface="楷体_GB2312" panose="02010609030101010101" pitchFamily="49" charset="-122"/>
              </a:rPr>
              <a:t>（</a:t>
            </a:r>
            <a:r>
              <a:rPr lang="en-US" altLang="zh-CN" b="1" dirty="0">
                <a:solidFill>
                  <a:srgbClr val="FF0000"/>
                </a:solidFill>
                <a:ea typeface="楷体_GB2312" panose="02010609030101010101" pitchFamily="49" charset="-122"/>
              </a:rPr>
              <a:t>4</a:t>
            </a:r>
            <a:r>
              <a:rPr lang="zh-CN" altLang="en-US" b="1" dirty="0">
                <a:solidFill>
                  <a:srgbClr val="FF0000"/>
                </a:solidFill>
                <a:ea typeface="楷体_GB2312" panose="02010609030101010101" pitchFamily="49" charset="-122"/>
              </a:rPr>
              <a:t>）学历要求。</a:t>
            </a:r>
          </a:p>
          <a:p>
            <a:pPr eaLnBrk="1" hangingPunct="1">
              <a:lnSpc>
                <a:spcPct val="90000"/>
              </a:lnSpc>
            </a:pPr>
            <a:r>
              <a:rPr lang="zh-CN" altLang="en-US" b="1" dirty="0">
                <a:ea typeface="楷体_GB2312" panose="02010609030101010101" pitchFamily="49" charset="-122"/>
              </a:rPr>
              <a:t>外语导游员具有外语专业大专或非外语专业本科及其以上学历，中文导游员需高中及其以上学历。</a:t>
            </a:r>
          </a:p>
          <a:p>
            <a:pPr eaLnBrk="1" hangingPunct="1">
              <a:lnSpc>
                <a:spcPct val="90000"/>
              </a:lnSpc>
              <a:buNone/>
            </a:pPr>
            <a:r>
              <a:rPr lang="zh-CN" altLang="en-US" b="1" dirty="0">
                <a:solidFill>
                  <a:srgbClr val="FF0000"/>
                </a:solidFill>
                <a:ea typeface="楷体_GB2312" panose="02010609030101010101" pitchFamily="49" charset="-122"/>
              </a:rPr>
              <a:t>（</a:t>
            </a:r>
            <a:r>
              <a:rPr lang="en-US" altLang="zh-CN" b="1" dirty="0">
                <a:solidFill>
                  <a:srgbClr val="FF0000"/>
                </a:solidFill>
                <a:ea typeface="楷体_GB2312" panose="02010609030101010101" pitchFamily="49" charset="-122"/>
              </a:rPr>
              <a:t>5</a:t>
            </a:r>
            <a:r>
              <a:rPr lang="zh-CN" altLang="en-US" b="1" dirty="0">
                <a:solidFill>
                  <a:srgbClr val="FF0000"/>
                </a:solidFill>
                <a:ea typeface="楷体_GB2312" panose="02010609030101010101" pitchFamily="49" charset="-122"/>
              </a:rPr>
              <a:t>）资历要求。</a:t>
            </a:r>
          </a:p>
          <a:p>
            <a:pPr eaLnBrk="1" hangingPunct="1">
              <a:lnSpc>
                <a:spcPct val="90000"/>
              </a:lnSpc>
            </a:pPr>
            <a:r>
              <a:rPr lang="zh-CN" altLang="en-US" b="1" dirty="0">
                <a:ea typeface="楷体_GB2312" panose="02010609030101010101" pitchFamily="49" charset="-122"/>
              </a:rPr>
              <a:t>取得导游员资格证书后工作满一年。</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55</a:t>
            </a:fld>
            <a:endParaRPr lang="en-US" altLang="zh-CN" sz="1200" dirty="0">
              <a:latin typeface="Arial Black" panose="020B0A04020102020204" pitchFamily="34" charset="0"/>
            </a:endParaRPr>
          </a:p>
        </p:txBody>
      </p:sp>
      <p:sp>
        <p:nvSpPr>
          <p:cNvPr id="63491" name="Rectangle 2"/>
          <p:cNvSpPr>
            <a:spLocks noGrp="1"/>
          </p:cNvSpPr>
          <p:nvPr>
            <p:ph type="title"/>
          </p:nvPr>
        </p:nvSpPr>
        <p:spPr>
          <a:xfrm>
            <a:off x="323850" y="404813"/>
            <a:ext cx="8229600" cy="1027112"/>
          </a:xfrm>
          <a:ln/>
        </p:spPr>
        <p:txBody>
          <a:bodyPr vert="horz" wrap="square" lIns="91440" tIns="45720" rIns="91440" bIns="45720" anchor="ctr"/>
          <a:lstStyle/>
          <a:p>
            <a:pPr eaLnBrk="1" hangingPunct="1"/>
            <a:r>
              <a:rPr lang="en-US" altLang="zh-CN" sz="4000" b="1" dirty="0">
                <a:solidFill>
                  <a:srgbClr val="0066FF"/>
                </a:solidFill>
                <a:latin typeface="仿宋_GB2312" panose="02010609030101010101" pitchFamily="49" charset="-122"/>
                <a:ea typeface="仿宋_GB2312" panose="02010609030101010101" pitchFamily="49" charset="-122"/>
              </a:rPr>
              <a:t>2.</a:t>
            </a:r>
            <a:r>
              <a:rPr lang="zh-CN" altLang="en-US" sz="4000" b="1" dirty="0">
                <a:solidFill>
                  <a:srgbClr val="0066FF"/>
                </a:solidFill>
                <a:latin typeface="仿宋_GB2312" panose="02010609030101010101" pitchFamily="49" charset="-122"/>
                <a:ea typeface="仿宋_GB2312" panose="02010609030101010101" pitchFamily="49" charset="-122"/>
              </a:rPr>
              <a:t>中级导游员等级标准</a:t>
            </a:r>
            <a:r>
              <a:rPr lang="zh-CN" altLang="en-US" dirty="0"/>
              <a:t> </a:t>
            </a:r>
          </a:p>
        </p:txBody>
      </p:sp>
      <p:sp>
        <p:nvSpPr>
          <p:cNvPr id="63492" name="Rectangle 3"/>
          <p:cNvSpPr>
            <a:spLocks noGrp="1"/>
          </p:cNvSpPr>
          <p:nvPr>
            <p:ph type="body"/>
          </p:nvPr>
        </p:nvSpPr>
        <p:spPr>
          <a:xfrm>
            <a:off x="323850" y="1341438"/>
            <a:ext cx="8435975" cy="5184775"/>
          </a:xfrm>
          <a:ln/>
        </p:spPr>
        <p:txBody>
          <a:bodyPr vert="horz" wrap="square" lIns="91440" tIns="45720" rIns="91440" bIns="45720" anchor="t"/>
          <a:lstStyle/>
          <a:p>
            <a:pPr eaLnBrk="1" hangingPunct="1">
              <a:buNone/>
            </a:pPr>
            <a:r>
              <a:rPr lang="zh-CN" altLang="en-US" sz="3600" b="1" dirty="0">
                <a:solidFill>
                  <a:srgbClr val="FF0000"/>
                </a:solidFill>
                <a:ea typeface="楷体_GB2312" panose="02010609030101010101" pitchFamily="49" charset="-122"/>
              </a:rPr>
              <a:t>（</a:t>
            </a:r>
            <a:r>
              <a:rPr lang="en-US" altLang="zh-CN" sz="3600" b="1" dirty="0">
                <a:solidFill>
                  <a:srgbClr val="FF0000"/>
                </a:solidFill>
                <a:ea typeface="楷体_GB2312" panose="02010609030101010101" pitchFamily="49" charset="-122"/>
              </a:rPr>
              <a:t>1</a:t>
            </a:r>
            <a:r>
              <a:rPr lang="zh-CN" altLang="en-US" sz="3600" b="1" dirty="0">
                <a:solidFill>
                  <a:srgbClr val="FF0000"/>
                </a:solidFill>
                <a:ea typeface="楷体_GB2312" panose="02010609030101010101" pitchFamily="49" charset="-122"/>
              </a:rPr>
              <a:t>）知识要求。</a:t>
            </a:r>
          </a:p>
          <a:p>
            <a:pPr eaLnBrk="1" hangingPunct="1">
              <a:lnSpc>
                <a:spcPct val="120000"/>
              </a:lnSpc>
              <a:spcBef>
                <a:spcPct val="15000"/>
              </a:spcBef>
            </a:pPr>
            <a:r>
              <a:rPr lang="zh-CN" altLang="en-US" b="1" dirty="0">
                <a:ea typeface="楷体_GB2312" panose="02010609030101010101" pitchFamily="49" charset="-122"/>
              </a:rPr>
              <a:t>① 熟悉我国的大政方针，掌握旅游及其有关的政策法规；</a:t>
            </a:r>
          </a:p>
          <a:p>
            <a:pPr eaLnBrk="1" hangingPunct="1">
              <a:lnSpc>
                <a:spcPct val="120000"/>
              </a:lnSpc>
              <a:spcBef>
                <a:spcPct val="15000"/>
              </a:spcBef>
            </a:pPr>
            <a:r>
              <a:rPr lang="zh-CN" altLang="en-US" b="1" dirty="0">
                <a:ea typeface="楷体_GB2312" panose="02010609030101010101" pitchFamily="49" charset="-122"/>
              </a:rPr>
              <a:t>② 全面掌握当地主要游览点的导游知识，了解我国主要旅游景点、线路的有关知识；</a:t>
            </a:r>
          </a:p>
          <a:p>
            <a:pPr eaLnBrk="1" hangingPunct="1">
              <a:lnSpc>
                <a:spcPct val="120000"/>
              </a:lnSpc>
              <a:spcBef>
                <a:spcPct val="15000"/>
              </a:spcBef>
            </a:pPr>
            <a:r>
              <a:rPr lang="zh-CN" altLang="en-US" b="1" dirty="0">
                <a:ea typeface="楷体_GB2312" panose="02010609030101010101" pitchFamily="49" charset="-122"/>
              </a:rPr>
              <a:t>③ 掌握与业务有关的我国政治、经济、历史、地理、社会、宗教、艺术和民俗等方面的基本知识；</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56</a:t>
            </a:fld>
            <a:endParaRPr lang="en-US" altLang="zh-CN" sz="1200" dirty="0">
              <a:latin typeface="Arial Black" panose="020B0A04020102020204" pitchFamily="34" charset="0"/>
            </a:endParaRPr>
          </a:p>
        </p:txBody>
      </p:sp>
      <p:sp>
        <p:nvSpPr>
          <p:cNvPr id="64515" name="Rectangle 3"/>
          <p:cNvSpPr>
            <a:spLocks noGrp="1"/>
          </p:cNvSpPr>
          <p:nvPr>
            <p:ph idx="1"/>
          </p:nvPr>
        </p:nvSpPr>
        <p:spPr>
          <a:xfrm>
            <a:off x="457200" y="1484313"/>
            <a:ext cx="8229600" cy="4383087"/>
          </a:xfrm>
          <a:ln/>
        </p:spPr>
        <p:txBody>
          <a:bodyPr vert="horz" wrap="square" lIns="91440" tIns="45720" rIns="91440" bIns="45720" anchor="t"/>
          <a:lstStyle/>
          <a:p>
            <a:pPr eaLnBrk="1" hangingPunct="1">
              <a:lnSpc>
                <a:spcPct val="120000"/>
              </a:lnSpc>
              <a:spcBef>
                <a:spcPct val="5000"/>
              </a:spcBef>
            </a:pPr>
            <a:r>
              <a:rPr lang="en-US" altLang="zh-CN" b="1" dirty="0">
                <a:ea typeface="楷体_GB2312" panose="02010609030101010101" pitchFamily="49" charset="-122"/>
              </a:rPr>
              <a:t>④ </a:t>
            </a:r>
            <a:r>
              <a:rPr lang="zh-CN" altLang="en-US" b="1" dirty="0">
                <a:ea typeface="楷体_GB2312" panose="02010609030101010101" pitchFamily="49" charset="-122"/>
              </a:rPr>
              <a:t>熟悉有关主要客源市场的概况和特点；</a:t>
            </a:r>
          </a:p>
          <a:p>
            <a:pPr eaLnBrk="1" hangingPunct="1">
              <a:lnSpc>
                <a:spcPct val="120000"/>
              </a:lnSpc>
              <a:spcBef>
                <a:spcPct val="5000"/>
              </a:spcBef>
            </a:pPr>
            <a:r>
              <a:rPr lang="zh-CN" altLang="en-US" b="1" dirty="0">
                <a:ea typeface="楷体_GB2312" panose="02010609030101010101" pitchFamily="49" charset="-122"/>
              </a:rPr>
              <a:t>⑤ 熟练掌握导游工作规范；</a:t>
            </a:r>
          </a:p>
          <a:p>
            <a:pPr eaLnBrk="1" hangingPunct="1">
              <a:lnSpc>
                <a:spcPct val="120000"/>
              </a:lnSpc>
              <a:spcBef>
                <a:spcPct val="5000"/>
              </a:spcBef>
            </a:pPr>
            <a:r>
              <a:rPr lang="zh-CN" altLang="en-US" b="1" dirty="0">
                <a:ea typeface="楷体_GB2312" panose="02010609030101010101" pitchFamily="49" charset="-122"/>
              </a:rPr>
              <a:t>⑥ 外语导游员掌握一门外语，达到外语专业本科毕业水平，中文导游员掌握汉语言文学的有关知识，达到大专毕业水平。</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57</a:t>
            </a:fld>
            <a:endParaRPr lang="en-US" altLang="zh-CN" sz="1200" dirty="0">
              <a:latin typeface="Arial Black" panose="020B0A04020102020204" pitchFamily="34" charset="0"/>
            </a:endParaRPr>
          </a:p>
        </p:txBody>
      </p:sp>
      <p:sp>
        <p:nvSpPr>
          <p:cNvPr id="65539" name="Rectangle 3"/>
          <p:cNvSpPr>
            <a:spLocks noGrp="1"/>
          </p:cNvSpPr>
          <p:nvPr>
            <p:ph type="body"/>
          </p:nvPr>
        </p:nvSpPr>
        <p:spPr>
          <a:xfrm>
            <a:off x="323850" y="1052513"/>
            <a:ext cx="8424863" cy="4608512"/>
          </a:xfrm>
          <a:ln/>
        </p:spPr>
        <p:txBody>
          <a:bodyPr vert="horz" wrap="square" lIns="91440" tIns="45720" rIns="91440" bIns="45720" anchor="t"/>
          <a:lstStyle/>
          <a:p>
            <a:pPr eaLnBrk="1" hangingPunct="1">
              <a:buNone/>
            </a:pPr>
            <a:r>
              <a:rPr lang="zh-CN" altLang="en-US" sz="3600" b="1" dirty="0">
                <a:solidFill>
                  <a:srgbClr val="FF0000"/>
                </a:solidFill>
                <a:ea typeface="楷体_GB2312" panose="02010609030101010101" pitchFamily="49" charset="-122"/>
              </a:rPr>
              <a:t>（</a:t>
            </a:r>
            <a:r>
              <a:rPr lang="en-US" altLang="zh-CN" sz="3600" b="1" dirty="0">
                <a:solidFill>
                  <a:srgbClr val="FF0000"/>
                </a:solidFill>
                <a:ea typeface="楷体_GB2312" panose="02010609030101010101" pitchFamily="49" charset="-122"/>
              </a:rPr>
              <a:t>2</a:t>
            </a:r>
            <a:r>
              <a:rPr lang="zh-CN" altLang="en-US" sz="3600" b="1" dirty="0">
                <a:solidFill>
                  <a:srgbClr val="FF0000"/>
                </a:solidFill>
                <a:ea typeface="楷体_GB2312" panose="02010609030101010101" pitchFamily="49" charset="-122"/>
              </a:rPr>
              <a:t>）技能要求。</a:t>
            </a:r>
          </a:p>
          <a:p>
            <a:pPr eaLnBrk="1" hangingPunct="1"/>
            <a:r>
              <a:rPr lang="zh-CN" altLang="en-US" b="1" dirty="0">
                <a:ea typeface="楷体_GB2312" panose="02010609030101010101" pitchFamily="49" charset="-122"/>
              </a:rPr>
              <a:t>① 能接待不同性质、类型和规模的旅行团，有比较娴熟的导游技能；</a:t>
            </a:r>
          </a:p>
          <a:p>
            <a:pPr eaLnBrk="1" hangingPunct="1"/>
            <a:r>
              <a:rPr lang="zh-CN" altLang="en-US" b="1" dirty="0">
                <a:ea typeface="楷体_GB2312" panose="02010609030101010101" pitchFamily="49" charset="-122"/>
              </a:rPr>
              <a:t>② 能独立处理旅行中发生的疑难问题；</a:t>
            </a:r>
          </a:p>
          <a:p>
            <a:pPr eaLnBrk="1" hangingPunct="1"/>
            <a:r>
              <a:rPr lang="zh-CN" altLang="en-US" b="1" dirty="0">
                <a:ea typeface="楷体_GB2312" panose="02010609030101010101" pitchFamily="49" charset="-122"/>
              </a:rPr>
              <a:t>③ 能正确理解旅游者的服务要求，有针对性地进行导游服务；</a:t>
            </a:r>
          </a:p>
          <a:p>
            <a:pPr eaLnBrk="1" hangingPunct="1"/>
            <a:r>
              <a:rPr lang="zh-CN" altLang="en-US" b="1" dirty="0">
                <a:ea typeface="楷体_GB2312" panose="02010609030101010101" pitchFamily="49" charset="-122"/>
              </a:rPr>
              <a:t>④ 能与旅游者、有关业务单位和人员密切合作，有较强的公关能力；</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58</a:t>
            </a:fld>
            <a:endParaRPr lang="en-US" altLang="zh-CN" sz="1200" dirty="0">
              <a:latin typeface="Arial Black" panose="020B0A04020102020204" pitchFamily="34" charset="0"/>
            </a:endParaRPr>
          </a:p>
        </p:txBody>
      </p:sp>
      <p:sp>
        <p:nvSpPr>
          <p:cNvPr id="66563" name="Rectangle 3"/>
          <p:cNvSpPr>
            <a:spLocks noGrp="1"/>
          </p:cNvSpPr>
          <p:nvPr>
            <p:ph type="body"/>
          </p:nvPr>
        </p:nvSpPr>
        <p:spPr>
          <a:xfrm>
            <a:off x="539750" y="1981200"/>
            <a:ext cx="8064500" cy="3886200"/>
          </a:xfrm>
          <a:ln/>
        </p:spPr>
        <p:txBody>
          <a:bodyPr vert="horz" wrap="square" lIns="91440" tIns="45720" rIns="91440" bIns="45720" anchor="t"/>
          <a:lstStyle/>
          <a:p>
            <a:pPr eaLnBrk="1" hangingPunct="1"/>
            <a:r>
              <a:rPr lang="en-US" altLang="zh-CN" b="1" dirty="0">
                <a:ea typeface="楷体_GB2312" panose="02010609030101010101" pitchFamily="49" charset="-122"/>
              </a:rPr>
              <a:t>⑤ </a:t>
            </a:r>
            <a:r>
              <a:rPr lang="zh-CN" altLang="en-US" b="1" dirty="0">
                <a:ea typeface="楷体_GB2312" panose="02010609030101010101" pitchFamily="49" charset="-122"/>
              </a:rPr>
              <a:t>导游语言流畅、生动，语音、语调比较优美，讲究修辞；</a:t>
            </a:r>
          </a:p>
          <a:p>
            <a:pPr eaLnBrk="1" hangingPunct="1"/>
            <a:r>
              <a:rPr lang="zh-CN" altLang="en-US" b="1" dirty="0">
                <a:ea typeface="楷体_GB2312" panose="02010609030101010101" pitchFamily="49" charset="-122"/>
              </a:rPr>
              <a:t>⑥ 外语导游员的外语表达正确，中文导游员能使用标准的普通话，并能基本听懂一种常用方言</a:t>
            </a:r>
            <a:r>
              <a:rPr lang="en-US" altLang="zh-CN" b="1" dirty="0">
                <a:ea typeface="楷体_GB2312" panose="02010609030101010101" pitchFamily="49" charset="-122"/>
              </a:rPr>
              <a:t>(</a:t>
            </a:r>
            <a:r>
              <a:rPr lang="zh-CN" altLang="en-US" b="1" dirty="0">
                <a:ea typeface="楷体_GB2312" panose="02010609030101010101" pitchFamily="49" charset="-122"/>
              </a:rPr>
              <a:t>粤语、闽南话或客家话</a:t>
            </a:r>
            <a:r>
              <a:rPr lang="en-US" altLang="zh-CN" b="1" dirty="0">
                <a:ea typeface="楷体_GB2312" panose="02010609030101010101" pitchFamily="49" charset="-122"/>
              </a:rPr>
              <a:t>)</a:t>
            </a:r>
            <a:r>
              <a:rPr lang="zh-CN" altLang="en-US" b="1" dirty="0">
                <a:ea typeface="楷体_GB2312" panose="02010609030101010101" pitchFamily="49" charset="-122"/>
              </a:rPr>
              <a:t>；</a:t>
            </a:r>
          </a:p>
          <a:p>
            <a:pPr eaLnBrk="1" hangingPunct="1"/>
            <a:r>
              <a:rPr lang="zh-CN" altLang="en-US" b="1" dirty="0">
                <a:ea typeface="楷体_GB2312" panose="02010609030101010101" pitchFamily="49" charset="-122"/>
              </a:rPr>
              <a:t>⑦能培训和指导初级导游员。</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59</a:t>
            </a:fld>
            <a:endParaRPr lang="en-US" altLang="zh-CN" sz="1200" dirty="0">
              <a:latin typeface="Arial Black" panose="020B0A04020102020204" pitchFamily="34" charset="0"/>
            </a:endParaRPr>
          </a:p>
        </p:txBody>
      </p:sp>
      <p:sp>
        <p:nvSpPr>
          <p:cNvPr id="67587" name="Rectangle 3"/>
          <p:cNvSpPr>
            <a:spLocks noGrp="1"/>
          </p:cNvSpPr>
          <p:nvPr>
            <p:ph type="body"/>
          </p:nvPr>
        </p:nvSpPr>
        <p:spPr>
          <a:xfrm>
            <a:off x="323850" y="908050"/>
            <a:ext cx="8424863" cy="5257800"/>
          </a:xfrm>
          <a:ln/>
        </p:spPr>
        <p:txBody>
          <a:bodyPr vert="horz" wrap="square" lIns="91440" tIns="45720" rIns="91440" bIns="45720" anchor="t"/>
          <a:lstStyle/>
          <a:p>
            <a:pPr eaLnBrk="1" hangingPunct="1">
              <a:buNone/>
            </a:pPr>
            <a:r>
              <a:rPr lang="zh-CN" altLang="en-US" sz="3600" b="1" dirty="0">
                <a:solidFill>
                  <a:srgbClr val="FF0000"/>
                </a:solidFill>
                <a:ea typeface="楷体_GB2312" panose="02010609030101010101" pitchFamily="49" charset="-122"/>
              </a:rPr>
              <a:t>（</a:t>
            </a:r>
            <a:r>
              <a:rPr lang="en-US" altLang="zh-CN" sz="3600" b="1" dirty="0">
                <a:solidFill>
                  <a:srgbClr val="FF0000"/>
                </a:solidFill>
                <a:ea typeface="楷体_GB2312" panose="02010609030101010101" pitchFamily="49" charset="-122"/>
              </a:rPr>
              <a:t>3</a:t>
            </a:r>
            <a:r>
              <a:rPr lang="zh-CN" altLang="en-US" sz="3600" b="1" dirty="0">
                <a:solidFill>
                  <a:srgbClr val="FF0000"/>
                </a:solidFill>
                <a:ea typeface="楷体_GB2312" panose="02010609030101010101" pitchFamily="49" charset="-122"/>
              </a:rPr>
              <a:t>）业绩要求。</a:t>
            </a:r>
          </a:p>
          <a:p>
            <a:pPr eaLnBrk="1" hangingPunct="1"/>
            <a:r>
              <a:rPr lang="zh-CN" altLang="en-US" b="1" dirty="0">
                <a:ea typeface="楷体_GB2312" panose="02010609030101010101" pitchFamily="49" charset="-122"/>
              </a:rPr>
              <a:t>工作成绩明显，为企业的业务骨干；无服务质量方面的重大投诉，游客反映良好率不低于</a:t>
            </a:r>
            <a:r>
              <a:rPr lang="en-US" altLang="zh-CN" b="1" dirty="0">
                <a:ea typeface="楷体_GB2312" panose="02010609030101010101" pitchFamily="49" charset="-122"/>
              </a:rPr>
              <a:t>90</a:t>
            </a:r>
            <a:r>
              <a:rPr lang="zh-CN" altLang="en-US" b="1" dirty="0">
                <a:ea typeface="楷体_GB2312" panose="02010609030101010101" pitchFamily="49" charset="-122"/>
              </a:rPr>
              <a:t>％。</a:t>
            </a:r>
          </a:p>
          <a:p>
            <a:pPr eaLnBrk="1" hangingPunct="1">
              <a:buNone/>
            </a:pPr>
            <a:r>
              <a:rPr lang="zh-CN" altLang="en-US" sz="3600" b="1" dirty="0">
                <a:solidFill>
                  <a:srgbClr val="FF0000"/>
                </a:solidFill>
                <a:ea typeface="楷体_GB2312" panose="02010609030101010101" pitchFamily="49" charset="-122"/>
              </a:rPr>
              <a:t>（</a:t>
            </a:r>
            <a:r>
              <a:rPr lang="en-US" altLang="zh-CN" sz="3600" b="1" dirty="0">
                <a:solidFill>
                  <a:srgbClr val="FF0000"/>
                </a:solidFill>
                <a:ea typeface="楷体_GB2312" panose="02010609030101010101" pitchFamily="49" charset="-122"/>
              </a:rPr>
              <a:t>4</a:t>
            </a:r>
            <a:r>
              <a:rPr lang="zh-CN" altLang="en-US" sz="3600" b="1" dirty="0">
                <a:solidFill>
                  <a:srgbClr val="FF0000"/>
                </a:solidFill>
                <a:ea typeface="楷体_GB2312" panose="02010609030101010101" pitchFamily="49" charset="-122"/>
              </a:rPr>
              <a:t>）学历要求。</a:t>
            </a:r>
          </a:p>
          <a:p>
            <a:pPr eaLnBrk="1" hangingPunct="1"/>
            <a:r>
              <a:rPr lang="zh-CN" altLang="en-US" b="1" dirty="0">
                <a:ea typeface="楷体_GB2312" panose="02010609030101010101" pitchFamily="49" charset="-122"/>
              </a:rPr>
              <a:t>外语导游员的学历与初级导游员的学历要求相同，中文导游员具有大专及以上学历。</a:t>
            </a:r>
          </a:p>
          <a:p>
            <a:pPr eaLnBrk="1" hangingPunct="1">
              <a:buNone/>
            </a:pPr>
            <a:r>
              <a:rPr lang="zh-CN" altLang="en-US" sz="3600" b="1" dirty="0">
                <a:solidFill>
                  <a:srgbClr val="FF0000"/>
                </a:solidFill>
                <a:ea typeface="楷体_GB2312" panose="02010609030101010101" pitchFamily="49" charset="-122"/>
              </a:rPr>
              <a:t>（</a:t>
            </a:r>
            <a:r>
              <a:rPr lang="en-US" altLang="zh-CN" sz="3600" b="1" dirty="0">
                <a:solidFill>
                  <a:srgbClr val="FF0000"/>
                </a:solidFill>
                <a:ea typeface="楷体_GB2312" panose="02010609030101010101" pitchFamily="49" charset="-122"/>
              </a:rPr>
              <a:t>5</a:t>
            </a:r>
            <a:r>
              <a:rPr lang="zh-CN" altLang="en-US" sz="3600" b="1" dirty="0">
                <a:solidFill>
                  <a:srgbClr val="FF0000"/>
                </a:solidFill>
                <a:ea typeface="楷体_GB2312" panose="02010609030101010101" pitchFamily="49" charset="-122"/>
              </a:rPr>
              <a:t>）资历要求。</a:t>
            </a:r>
          </a:p>
          <a:p>
            <a:pPr eaLnBrk="1" hangingPunct="1"/>
            <a:r>
              <a:rPr lang="zh-CN" altLang="en-US" b="1" dirty="0">
                <a:ea typeface="楷体_GB2312" panose="02010609030101010101" pitchFamily="49" charset="-122"/>
              </a:rPr>
              <a:t>取得初级导游员资格两年以上。</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6</a:t>
            </a:fld>
            <a:endParaRPr lang="en-US" altLang="zh-CN" sz="1200" dirty="0">
              <a:latin typeface="Arial Black" panose="020B0A04020102020204" pitchFamily="34" charset="0"/>
            </a:endParaRPr>
          </a:p>
        </p:txBody>
      </p:sp>
      <p:sp>
        <p:nvSpPr>
          <p:cNvPr id="7171" name="Rectangle 2"/>
          <p:cNvSpPr>
            <a:spLocks noGrp="1"/>
          </p:cNvSpPr>
          <p:nvPr>
            <p:ph type="title"/>
          </p:nvPr>
        </p:nvSpPr>
        <p:spPr>
          <a:ln/>
        </p:spPr>
        <p:txBody>
          <a:bodyPr vert="horz" wrap="square" lIns="91440" tIns="45720" rIns="91440" bIns="45720" anchor="ctr"/>
          <a:lstStyle/>
          <a:p>
            <a:pPr eaLnBrk="1" hangingPunct="1"/>
            <a:r>
              <a:rPr lang="zh-CN" altLang="en-US" sz="4800" dirty="0">
                <a:latin typeface="黑体" panose="02010600030101010101" pitchFamily="2" charset="-122"/>
                <a:ea typeface="黑体" panose="02010600030101010101" pitchFamily="2" charset="-122"/>
              </a:rPr>
              <a:t>第二节 导游人员管理概述</a:t>
            </a:r>
            <a:r>
              <a:rPr lang="zh-CN" altLang="en-US" dirty="0"/>
              <a:t> </a:t>
            </a:r>
          </a:p>
        </p:txBody>
      </p:sp>
      <p:sp>
        <p:nvSpPr>
          <p:cNvPr id="7172" name="Rectangle 3"/>
          <p:cNvSpPr>
            <a:spLocks noGrp="1"/>
          </p:cNvSpPr>
          <p:nvPr>
            <p:ph idx="1"/>
          </p:nvPr>
        </p:nvSpPr>
        <p:spPr>
          <a:ln/>
        </p:spPr>
        <p:txBody>
          <a:bodyPr vert="horz" wrap="square" lIns="91440" tIns="45720" rIns="91440" bIns="45720" anchor="t"/>
          <a:lstStyle/>
          <a:p>
            <a:pPr eaLnBrk="1" hangingPunct="1"/>
            <a:r>
              <a:rPr lang="zh-CN" altLang="en-US" sz="4000" b="1" dirty="0">
                <a:latin typeface="仿宋_GB2312" panose="02010609030101010101" pitchFamily="49" charset="-122"/>
                <a:ea typeface="仿宋_GB2312" panose="02010609030101010101" pitchFamily="49" charset="-122"/>
              </a:rPr>
              <a:t>一、导游人员的概念与分类</a:t>
            </a:r>
            <a:r>
              <a:rPr lang="zh-CN" altLang="en-US" dirty="0"/>
              <a:t> </a:t>
            </a:r>
            <a:endParaRPr lang="zh-CN" altLang="en-US" sz="4000" b="1" dirty="0">
              <a:latin typeface="仿宋_GB2312" panose="02010609030101010101" pitchFamily="49" charset="-122"/>
              <a:ea typeface="仿宋_GB2312" panose="02010609030101010101" pitchFamily="49" charset="-122"/>
            </a:endParaRPr>
          </a:p>
          <a:p>
            <a:pPr eaLnBrk="1" hangingPunct="1"/>
            <a:r>
              <a:rPr lang="zh-CN" altLang="en-US" sz="4000" b="1" dirty="0">
                <a:latin typeface="仿宋_GB2312" panose="02010609030101010101" pitchFamily="49" charset="-122"/>
                <a:ea typeface="仿宋_GB2312" panose="02010609030101010101" pitchFamily="49" charset="-122"/>
              </a:rPr>
              <a:t>二、导游人员资格考试制度</a:t>
            </a:r>
          </a:p>
          <a:p>
            <a:pPr eaLnBrk="1" hangingPunct="1"/>
            <a:r>
              <a:rPr lang="zh-CN" altLang="en-US" sz="4000" b="1" dirty="0">
                <a:latin typeface="仿宋_GB2312" panose="02010609030101010101" pitchFamily="49" charset="-122"/>
                <a:ea typeface="仿宋_GB2312" panose="02010609030101010101" pitchFamily="49" charset="-122"/>
              </a:rPr>
              <a:t>三、导游证制度 </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60</a:t>
            </a:fld>
            <a:endParaRPr lang="en-US" altLang="zh-CN" sz="1200" dirty="0">
              <a:latin typeface="Arial Black" panose="020B0A04020102020204" pitchFamily="34" charset="0"/>
            </a:endParaRPr>
          </a:p>
        </p:txBody>
      </p:sp>
      <p:sp>
        <p:nvSpPr>
          <p:cNvPr id="68611" name="Rectangle 2"/>
          <p:cNvSpPr>
            <a:spLocks noGrp="1"/>
          </p:cNvSpPr>
          <p:nvPr>
            <p:ph type="title"/>
          </p:nvPr>
        </p:nvSpPr>
        <p:spPr>
          <a:ln/>
        </p:spPr>
        <p:txBody>
          <a:bodyPr vert="horz" wrap="square" lIns="91440" tIns="45720" rIns="91440" bIns="45720" anchor="ctr"/>
          <a:lstStyle/>
          <a:p>
            <a:pPr eaLnBrk="1" hangingPunct="1"/>
            <a:r>
              <a:rPr lang="en-US" altLang="zh-CN" sz="4000" b="1" dirty="0">
                <a:solidFill>
                  <a:srgbClr val="0066FF"/>
                </a:solidFill>
                <a:latin typeface="仿宋_GB2312" panose="02010609030101010101" pitchFamily="49" charset="-122"/>
                <a:ea typeface="仿宋_GB2312" panose="02010609030101010101" pitchFamily="49" charset="-122"/>
              </a:rPr>
              <a:t>3.</a:t>
            </a:r>
            <a:r>
              <a:rPr lang="zh-CN" altLang="en-US" sz="4000" b="1" dirty="0">
                <a:solidFill>
                  <a:srgbClr val="0066FF"/>
                </a:solidFill>
                <a:latin typeface="仿宋_GB2312" panose="02010609030101010101" pitchFamily="49" charset="-122"/>
                <a:ea typeface="仿宋_GB2312" panose="02010609030101010101" pitchFamily="49" charset="-122"/>
              </a:rPr>
              <a:t>高级导游员等级标准</a:t>
            </a:r>
            <a:r>
              <a:rPr lang="zh-CN" altLang="en-US" dirty="0"/>
              <a:t> </a:t>
            </a:r>
          </a:p>
        </p:txBody>
      </p:sp>
      <p:sp>
        <p:nvSpPr>
          <p:cNvPr id="68612" name="Rectangle 3"/>
          <p:cNvSpPr>
            <a:spLocks noGrp="1"/>
          </p:cNvSpPr>
          <p:nvPr>
            <p:ph idx="1"/>
          </p:nvPr>
        </p:nvSpPr>
        <p:spPr>
          <a:xfrm>
            <a:off x="323850" y="1981200"/>
            <a:ext cx="8424863" cy="3886200"/>
          </a:xfrm>
          <a:ln/>
        </p:spPr>
        <p:txBody>
          <a:bodyPr vert="horz" wrap="square" lIns="91440" tIns="45720" rIns="91440" bIns="45720" anchor="t"/>
          <a:lstStyle/>
          <a:p>
            <a:pPr eaLnBrk="1" hangingPunct="1">
              <a:buNone/>
            </a:pPr>
            <a:r>
              <a:rPr lang="zh-CN" altLang="en-US" sz="3600" b="1" dirty="0">
                <a:solidFill>
                  <a:srgbClr val="FF0000"/>
                </a:solidFill>
                <a:ea typeface="楷体_GB2312" panose="02010609030101010101" pitchFamily="49" charset="-122"/>
              </a:rPr>
              <a:t>（</a:t>
            </a:r>
            <a:r>
              <a:rPr lang="en-US" altLang="zh-CN" sz="3600" b="1" dirty="0">
                <a:solidFill>
                  <a:srgbClr val="FF0000"/>
                </a:solidFill>
                <a:ea typeface="楷体_GB2312" panose="02010609030101010101" pitchFamily="49" charset="-122"/>
              </a:rPr>
              <a:t>1</a:t>
            </a:r>
            <a:r>
              <a:rPr lang="zh-CN" altLang="en-US" sz="3600" b="1" dirty="0">
                <a:solidFill>
                  <a:srgbClr val="FF0000"/>
                </a:solidFill>
                <a:ea typeface="楷体_GB2312" panose="02010609030101010101" pitchFamily="49" charset="-122"/>
              </a:rPr>
              <a:t>）知识要求。</a:t>
            </a:r>
          </a:p>
          <a:p>
            <a:pPr eaLnBrk="1" hangingPunct="1"/>
            <a:r>
              <a:rPr lang="zh-CN" altLang="en-US" b="1" dirty="0">
                <a:ea typeface="楷体_GB2312" panose="02010609030101010101" pitchFamily="49" charset="-122"/>
              </a:rPr>
              <a:t>① 全面掌握我国的大政方针和旅游及其有关的政策法规；</a:t>
            </a:r>
          </a:p>
          <a:p>
            <a:pPr eaLnBrk="1" hangingPunct="1"/>
            <a:r>
              <a:rPr lang="zh-CN" altLang="en-US" b="1" dirty="0">
                <a:ea typeface="楷体_GB2312" panose="02010609030101010101" pitchFamily="49" charset="-122"/>
              </a:rPr>
              <a:t>② 全面、深入地掌握当地游览内容；</a:t>
            </a:r>
          </a:p>
          <a:p>
            <a:pPr eaLnBrk="1" hangingPunct="1"/>
            <a:r>
              <a:rPr lang="zh-CN" altLang="en-US" b="1" dirty="0">
                <a:ea typeface="楷体_GB2312" panose="02010609030101010101" pitchFamily="49" charset="-122"/>
              </a:rPr>
              <a:t>③ 熟悉我国有关的旅游线路和景点知识；</a:t>
            </a:r>
          </a:p>
          <a:p>
            <a:pPr eaLnBrk="1" hangingPunct="1"/>
            <a:r>
              <a:rPr lang="zh-CN" altLang="en-US" b="1" dirty="0">
                <a:ea typeface="楷体_GB2312" panose="02010609030101010101" pitchFamily="49" charset="-122"/>
              </a:rPr>
              <a:t>④ 有比较宽广的知识面；</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61</a:t>
            </a:fld>
            <a:endParaRPr lang="en-US" altLang="zh-CN" sz="1200" dirty="0">
              <a:latin typeface="Arial Black" panose="020B0A04020102020204" pitchFamily="34" charset="0"/>
            </a:endParaRPr>
          </a:p>
        </p:txBody>
      </p:sp>
      <p:sp>
        <p:nvSpPr>
          <p:cNvPr id="69635" name="Rectangle 3"/>
          <p:cNvSpPr>
            <a:spLocks noGrp="1"/>
          </p:cNvSpPr>
          <p:nvPr>
            <p:ph type="body"/>
          </p:nvPr>
        </p:nvSpPr>
        <p:spPr>
          <a:xfrm>
            <a:off x="323850" y="1557338"/>
            <a:ext cx="8280400" cy="4310062"/>
          </a:xfrm>
          <a:ln/>
        </p:spPr>
        <p:txBody>
          <a:bodyPr vert="horz" wrap="square" lIns="91440" tIns="45720" rIns="91440" bIns="45720" anchor="t"/>
          <a:lstStyle/>
          <a:p>
            <a:pPr eaLnBrk="1" hangingPunct="1"/>
            <a:r>
              <a:rPr lang="en-US" altLang="zh-CN" b="1" dirty="0">
                <a:ea typeface="楷体_GB2312" panose="02010609030101010101" pitchFamily="49" charset="-122"/>
              </a:rPr>
              <a:t>⑤ </a:t>
            </a:r>
            <a:r>
              <a:rPr lang="zh-CN" altLang="en-US" b="1" dirty="0">
                <a:ea typeface="楷体_GB2312" panose="02010609030101010101" pitchFamily="49" charset="-122"/>
              </a:rPr>
              <a:t>掌握有关客源市场的重要知识及其接待服务规律；</a:t>
            </a:r>
          </a:p>
          <a:p>
            <a:pPr eaLnBrk="1" hangingPunct="1"/>
            <a:r>
              <a:rPr lang="zh-CN" altLang="en-US" b="1" dirty="0">
                <a:ea typeface="楷体_GB2312" panose="02010609030101010101" pitchFamily="49" charset="-122"/>
              </a:rPr>
              <a:t>⑥ 熟练掌握导游工作规范，外语导游员熟练掌握一门外语，初步掌握一门第二外语，中文导游员熟练掌握汉语言文学的有关知识，初步掌握一种常用方言</a:t>
            </a:r>
            <a:r>
              <a:rPr lang="en-US" altLang="zh-CN" b="1" dirty="0">
                <a:ea typeface="楷体_GB2312" panose="02010609030101010101" pitchFamily="49" charset="-122"/>
              </a:rPr>
              <a:t>(</a:t>
            </a:r>
            <a:r>
              <a:rPr lang="zh-CN" altLang="en-US" b="1" dirty="0">
                <a:ea typeface="楷体_GB2312" panose="02010609030101010101" pitchFamily="49" charset="-122"/>
              </a:rPr>
              <a:t>粤语、闽南话或客家话</a:t>
            </a:r>
            <a:r>
              <a:rPr lang="en-US" altLang="zh-CN" b="1" dirty="0">
                <a:ea typeface="楷体_GB2312" panose="02010609030101010101" pitchFamily="49" charset="-122"/>
              </a:rPr>
              <a:t>)</a:t>
            </a:r>
            <a:r>
              <a:rPr lang="zh-CN" altLang="en-US" b="1" dirty="0">
                <a:ea typeface="楷体_GB2312" panose="02010609030101010101" pitchFamily="49" charset="-122"/>
              </a:rPr>
              <a:t>。</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62</a:t>
            </a:fld>
            <a:endParaRPr lang="en-US" altLang="zh-CN" sz="1200" dirty="0">
              <a:latin typeface="Arial Black" panose="020B0A04020102020204" pitchFamily="34" charset="0"/>
            </a:endParaRPr>
          </a:p>
        </p:txBody>
      </p:sp>
      <p:sp>
        <p:nvSpPr>
          <p:cNvPr id="70659" name="Rectangle 3"/>
          <p:cNvSpPr>
            <a:spLocks noGrp="1"/>
          </p:cNvSpPr>
          <p:nvPr>
            <p:ph type="body"/>
          </p:nvPr>
        </p:nvSpPr>
        <p:spPr>
          <a:xfrm>
            <a:off x="250825" y="549275"/>
            <a:ext cx="8424863" cy="5976938"/>
          </a:xfrm>
          <a:ln/>
        </p:spPr>
        <p:txBody>
          <a:bodyPr vert="horz" wrap="square" lIns="91440" tIns="45720" rIns="91440" bIns="45720" anchor="t"/>
          <a:lstStyle/>
          <a:p>
            <a:pPr eaLnBrk="1" hangingPunct="1">
              <a:buNone/>
            </a:pPr>
            <a:r>
              <a:rPr lang="zh-CN" altLang="en-US" sz="3600" b="1" dirty="0">
                <a:solidFill>
                  <a:srgbClr val="FF0000"/>
                </a:solidFill>
                <a:ea typeface="楷体_GB2312" panose="02010609030101010101" pitchFamily="49" charset="-122"/>
              </a:rPr>
              <a:t>（</a:t>
            </a:r>
            <a:r>
              <a:rPr lang="en-US" altLang="zh-CN" sz="3600" b="1" dirty="0">
                <a:solidFill>
                  <a:srgbClr val="FF0000"/>
                </a:solidFill>
                <a:ea typeface="楷体_GB2312" panose="02010609030101010101" pitchFamily="49" charset="-122"/>
              </a:rPr>
              <a:t>2</a:t>
            </a:r>
            <a:r>
              <a:rPr lang="zh-CN" altLang="en-US" sz="3600" b="1" dirty="0">
                <a:solidFill>
                  <a:srgbClr val="FF0000"/>
                </a:solidFill>
                <a:ea typeface="楷体_GB2312" panose="02010609030101010101" pitchFamily="49" charset="-122"/>
              </a:rPr>
              <a:t>）技能要求。</a:t>
            </a:r>
          </a:p>
          <a:p>
            <a:pPr eaLnBrk="1" hangingPunct="1"/>
            <a:r>
              <a:rPr lang="zh-CN" altLang="en-US" b="1" dirty="0">
                <a:latin typeface="楷体_GB2312" panose="02010609030101010101" pitchFamily="49" charset="-122"/>
                <a:ea typeface="楷体_GB2312" panose="02010609030101010101" pitchFamily="49" charset="-122"/>
              </a:rPr>
              <a:t>① 有娴熟的导游技能，并有所创新，能预见并妥善处理旅行中发生的特殊疑难问题；</a:t>
            </a:r>
          </a:p>
          <a:p>
            <a:pPr eaLnBrk="1" hangingPunct="1"/>
            <a:r>
              <a:rPr lang="zh-CN" altLang="en-US" b="1" dirty="0">
                <a:latin typeface="楷体_GB2312" panose="02010609030101010101" pitchFamily="49" charset="-122"/>
                <a:ea typeface="楷体_GB2312" panose="02010609030101010101" pitchFamily="49" charset="-122"/>
              </a:rPr>
              <a:t>② 有一定的业务研究能力，能创作内容健康、语言优美的导游辞；</a:t>
            </a:r>
          </a:p>
          <a:p>
            <a:pPr eaLnBrk="1" hangingPunct="1"/>
            <a:r>
              <a:rPr lang="zh-CN" altLang="en-US" b="1" dirty="0">
                <a:latin typeface="楷体_GB2312" panose="02010609030101010101" pitchFamily="49" charset="-122"/>
                <a:ea typeface="楷体_GB2312" panose="02010609030101010101" pitchFamily="49" charset="-122"/>
              </a:rPr>
              <a:t>③ 外语导游员能用一门外语自如、准确、生动、优美地表达思想内容，并能胜任一般场合的口译工作，中文导游员能用标准的普通话和一种常用方言</a:t>
            </a:r>
            <a:r>
              <a:rPr lang="en-US" altLang="zh-CN" b="1" dirty="0">
                <a:latin typeface="楷体_GB2312" panose="02010609030101010101" pitchFamily="49" charset="-122"/>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粤语、闽南话或客家话</a:t>
            </a:r>
            <a:r>
              <a:rPr lang="en-US" altLang="zh-CN" b="1" dirty="0">
                <a:latin typeface="楷体_GB2312" panose="02010609030101010101" pitchFamily="49" charset="-122"/>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工作，语言准确、生动、形象；</a:t>
            </a:r>
          </a:p>
          <a:p>
            <a:pPr eaLnBrk="1" hangingPunct="1"/>
            <a:r>
              <a:rPr lang="zh-CN" altLang="en-US" b="1" dirty="0">
                <a:latin typeface="楷体_GB2312" panose="02010609030101010101" pitchFamily="49" charset="-122"/>
                <a:ea typeface="楷体_GB2312" panose="02010609030101010101" pitchFamily="49" charset="-122"/>
              </a:rPr>
              <a:t>④ 能培训和指导中级导游员。</a:t>
            </a:r>
            <a:endParaRPr lang="zh-CN" altLang="en-US" dirty="0">
              <a:latin typeface="楷体_GB2312" panose="02010609030101010101" pitchFamily="49" charset="-122"/>
              <a:ea typeface="楷体_GB2312" panose="02010609030101010101" pitchFamily="49"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63</a:t>
            </a:fld>
            <a:endParaRPr lang="en-US" altLang="zh-CN" sz="1200" dirty="0">
              <a:latin typeface="Arial Black" panose="020B0A04020102020204" pitchFamily="34" charset="0"/>
            </a:endParaRPr>
          </a:p>
        </p:txBody>
      </p:sp>
      <p:sp>
        <p:nvSpPr>
          <p:cNvPr id="71683" name="Rectangle 3"/>
          <p:cNvSpPr>
            <a:spLocks noGrp="1"/>
          </p:cNvSpPr>
          <p:nvPr>
            <p:ph type="body"/>
          </p:nvPr>
        </p:nvSpPr>
        <p:spPr>
          <a:xfrm>
            <a:off x="250825" y="692150"/>
            <a:ext cx="8642350" cy="5616575"/>
          </a:xfrm>
          <a:ln/>
        </p:spPr>
        <p:txBody>
          <a:bodyPr vert="horz" wrap="square" lIns="91440" tIns="45720" rIns="91440" bIns="45720" anchor="t"/>
          <a:lstStyle/>
          <a:p>
            <a:pPr eaLnBrk="1" hangingPunct="1">
              <a:lnSpc>
                <a:spcPct val="90000"/>
              </a:lnSpc>
              <a:buNone/>
            </a:pPr>
            <a:r>
              <a:rPr lang="zh-CN" altLang="en-US" sz="3600" b="1" dirty="0">
                <a:solidFill>
                  <a:srgbClr val="FF0000"/>
                </a:solidFill>
                <a:ea typeface="楷体_GB2312" panose="02010609030101010101" pitchFamily="49" charset="-122"/>
              </a:rPr>
              <a:t>（</a:t>
            </a:r>
            <a:r>
              <a:rPr lang="en-US" altLang="zh-CN" sz="3600" b="1" dirty="0">
                <a:solidFill>
                  <a:srgbClr val="FF0000"/>
                </a:solidFill>
                <a:ea typeface="楷体_GB2312" panose="02010609030101010101" pitchFamily="49" charset="-122"/>
              </a:rPr>
              <a:t>3</a:t>
            </a:r>
            <a:r>
              <a:rPr lang="zh-CN" altLang="en-US" sz="3600" b="1" dirty="0">
                <a:solidFill>
                  <a:srgbClr val="FF0000"/>
                </a:solidFill>
                <a:ea typeface="楷体_GB2312" panose="02010609030101010101" pitchFamily="49" charset="-122"/>
              </a:rPr>
              <a:t>）业绩要求。</a:t>
            </a:r>
          </a:p>
          <a:p>
            <a:pPr eaLnBrk="1" hangingPunct="1">
              <a:lnSpc>
                <a:spcPct val="90000"/>
              </a:lnSpc>
            </a:pPr>
            <a:r>
              <a:rPr lang="zh-CN" altLang="en-US" b="1" dirty="0">
                <a:ea typeface="楷体_GB2312" panose="02010609030101010101" pitchFamily="49" charset="-122"/>
              </a:rPr>
              <a:t>工作成绩突出，无服务质量方面的重大投诉，游客反映良好率不低于</a:t>
            </a:r>
            <a:r>
              <a:rPr lang="en-US" altLang="zh-CN" b="1" dirty="0">
                <a:ea typeface="楷体_GB2312" panose="02010609030101010101" pitchFamily="49" charset="-122"/>
              </a:rPr>
              <a:t>95</a:t>
            </a:r>
            <a:r>
              <a:rPr lang="zh-CN" altLang="en-US" b="1" dirty="0">
                <a:ea typeface="楷体_GB2312" panose="02010609030101010101" pitchFamily="49" charset="-122"/>
              </a:rPr>
              <a:t>％，在国内外同行和旅行商中有一定影响，通过优质服务能为所在企业吸引一定数量的客源，有较高水平的导游工作研究成果</a:t>
            </a:r>
            <a:r>
              <a:rPr lang="en-US" altLang="zh-CN" b="1" dirty="0">
                <a:ea typeface="楷体_GB2312" panose="02010609030101010101" pitchFamily="49" charset="-122"/>
              </a:rPr>
              <a:t>(</a:t>
            </a:r>
            <a:r>
              <a:rPr lang="zh-CN" altLang="en-US" b="1" dirty="0">
                <a:ea typeface="楷体_GB2312" panose="02010609030101010101" pitchFamily="49" charset="-122"/>
              </a:rPr>
              <a:t>论文、研究报告等</a:t>
            </a:r>
            <a:r>
              <a:rPr lang="en-US" altLang="zh-CN" b="1" dirty="0">
                <a:ea typeface="楷体_GB2312" panose="02010609030101010101" pitchFamily="49" charset="-122"/>
              </a:rPr>
              <a:t>)</a:t>
            </a:r>
            <a:r>
              <a:rPr lang="zh-CN" altLang="en-US" b="1" dirty="0">
                <a:ea typeface="楷体_GB2312" panose="02010609030101010101" pitchFamily="49" charset="-122"/>
              </a:rPr>
              <a:t>。</a:t>
            </a:r>
          </a:p>
          <a:p>
            <a:pPr eaLnBrk="1" hangingPunct="1">
              <a:lnSpc>
                <a:spcPct val="90000"/>
              </a:lnSpc>
              <a:buNone/>
            </a:pPr>
            <a:r>
              <a:rPr lang="zh-CN" altLang="en-US" sz="3600" b="1" dirty="0">
                <a:solidFill>
                  <a:srgbClr val="FF0000"/>
                </a:solidFill>
                <a:ea typeface="楷体_GB2312" panose="02010609030101010101" pitchFamily="49" charset="-122"/>
              </a:rPr>
              <a:t>（</a:t>
            </a:r>
            <a:r>
              <a:rPr lang="en-US" altLang="zh-CN" sz="3600" b="1" dirty="0">
                <a:solidFill>
                  <a:srgbClr val="FF0000"/>
                </a:solidFill>
                <a:ea typeface="楷体_GB2312" panose="02010609030101010101" pitchFamily="49" charset="-122"/>
              </a:rPr>
              <a:t>4</a:t>
            </a:r>
            <a:r>
              <a:rPr lang="zh-CN" altLang="en-US" sz="3600" b="1" dirty="0">
                <a:solidFill>
                  <a:srgbClr val="FF0000"/>
                </a:solidFill>
                <a:ea typeface="楷体_GB2312" panose="02010609030101010101" pitchFamily="49" charset="-122"/>
              </a:rPr>
              <a:t>）学历要求。</a:t>
            </a:r>
          </a:p>
          <a:p>
            <a:pPr eaLnBrk="1" hangingPunct="1">
              <a:lnSpc>
                <a:spcPct val="90000"/>
              </a:lnSpc>
            </a:pPr>
            <a:r>
              <a:rPr lang="zh-CN" altLang="en-US" b="1" dirty="0">
                <a:ea typeface="楷体_GB2312" panose="02010609030101010101" pitchFamily="49" charset="-122"/>
              </a:rPr>
              <a:t>与中级导游员的学历要求相同。</a:t>
            </a:r>
          </a:p>
          <a:p>
            <a:pPr eaLnBrk="1" hangingPunct="1">
              <a:lnSpc>
                <a:spcPct val="90000"/>
              </a:lnSpc>
              <a:buNone/>
            </a:pPr>
            <a:r>
              <a:rPr lang="zh-CN" altLang="en-US" sz="3600" b="1" dirty="0">
                <a:solidFill>
                  <a:srgbClr val="FF0000"/>
                </a:solidFill>
                <a:ea typeface="楷体_GB2312" panose="02010609030101010101" pitchFamily="49" charset="-122"/>
              </a:rPr>
              <a:t>（</a:t>
            </a:r>
            <a:r>
              <a:rPr lang="en-US" altLang="zh-CN" sz="3600" b="1" dirty="0">
                <a:solidFill>
                  <a:srgbClr val="FF0000"/>
                </a:solidFill>
                <a:ea typeface="楷体_GB2312" panose="02010609030101010101" pitchFamily="49" charset="-122"/>
              </a:rPr>
              <a:t>5</a:t>
            </a:r>
            <a:r>
              <a:rPr lang="zh-CN" altLang="en-US" sz="3600" b="1" dirty="0">
                <a:solidFill>
                  <a:srgbClr val="FF0000"/>
                </a:solidFill>
                <a:ea typeface="楷体_GB2312" panose="02010609030101010101" pitchFamily="49" charset="-122"/>
              </a:rPr>
              <a:t>）资历要求。</a:t>
            </a:r>
          </a:p>
          <a:p>
            <a:pPr eaLnBrk="1" hangingPunct="1">
              <a:lnSpc>
                <a:spcPct val="90000"/>
              </a:lnSpc>
            </a:pPr>
            <a:r>
              <a:rPr lang="zh-CN" altLang="en-US" b="1" dirty="0">
                <a:ea typeface="楷体_GB2312" panose="02010609030101010101" pitchFamily="49" charset="-122"/>
              </a:rPr>
              <a:t>取得中级导游员资格四年以上。</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64</a:t>
            </a:fld>
            <a:endParaRPr lang="en-US" altLang="zh-CN" sz="1200" dirty="0">
              <a:latin typeface="Arial Black" panose="020B0A04020102020204" pitchFamily="34" charset="0"/>
            </a:endParaRPr>
          </a:p>
        </p:txBody>
      </p:sp>
      <p:sp>
        <p:nvSpPr>
          <p:cNvPr id="72707" name="Rectangle 2"/>
          <p:cNvSpPr>
            <a:spLocks noGrp="1"/>
          </p:cNvSpPr>
          <p:nvPr>
            <p:ph type="title"/>
          </p:nvPr>
        </p:nvSpPr>
        <p:spPr>
          <a:xfrm>
            <a:off x="250825" y="457200"/>
            <a:ext cx="7978775" cy="1371600"/>
          </a:xfrm>
          <a:ln/>
        </p:spPr>
        <p:txBody>
          <a:bodyPr vert="horz" wrap="square" lIns="91440" tIns="45720" rIns="91440" bIns="45720" anchor="ctr"/>
          <a:lstStyle/>
          <a:p>
            <a:pPr eaLnBrk="1" hangingPunct="1"/>
            <a:r>
              <a:rPr lang="en-US" altLang="zh-CN" sz="4000" b="1" dirty="0">
                <a:solidFill>
                  <a:srgbClr val="0066FF"/>
                </a:solidFill>
                <a:latin typeface="仿宋_GB2312" panose="02010609030101010101" pitchFamily="49" charset="-122"/>
                <a:ea typeface="仿宋_GB2312" panose="02010609030101010101" pitchFamily="49" charset="-122"/>
              </a:rPr>
              <a:t> 4. </a:t>
            </a:r>
            <a:r>
              <a:rPr lang="zh-CN" altLang="en-US" sz="4000" b="1" dirty="0">
                <a:solidFill>
                  <a:srgbClr val="0066FF"/>
                </a:solidFill>
                <a:latin typeface="仿宋_GB2312" panose="02010609030101010101" pitchFamily="49" charset="-122"/>
                <a:ea typeface="仿宋_GB2312" panose="02010609030101010101" pitchFamily="49" charset="-122"/>
              </a:rPr>
              <a:t>特级导游员等级标准</a:t>
            </a:r>
          </a:p>
        </p:txBody>
      </p:sp>
      <p:sp>
        <p:nvSpPr>
          <p:cNvPr id="72708" name="Rectangle 3"/>
          <p:cNvSpPr>
            <a:spLocks noGrp="1"/>
          </p:cNvSpPr>
          <p:nvPr>
            <p:ph type="body"/>
          </p:nvPr>
        </p:nvSpPr>
        <p:spPr>
          <a:xfrm>
            <a:off x="287338" y="1773238"/>
            <a:ext cx="8532812" cy="4103687"/>
          </a:xfrm>
          <a:ln/>
        </p:spPr>
        <p:txBody>
          <a:bodyPr vert="horz" wrap="square" lIns="91440" tIns="45720" rIns="91440" bIns="45720" anchor="t"/>
          <a:lstStyle/>
          <a:p>
            <a:pPr eaLnBrk="1" hangingPunct="1">
              <a:buNone/>
            </a:pPr>
            <a:r>
              <a:rPr lang="zh-CN" altLang="en-US" sz="3600" b="1" dirty="0">
                <a:solidFill>
                  <a:srgbClr val="FF0000"/>
                </a:solidFill>
                <a:ea typeface="楷体_GB2312" panose="02010609030101010101" pitchFamily="49" charset="-122"/>
              </a:rPr>
              <a:t>（</a:t>
            </a:r>
            <a:r>
              <a:rPr lang="en-US" altLang="zh-CN" sz="3600" b="1" dirty="0">
                <a:solidFill>
                  <a:srgbClr val="FF0000"/>
                </a:solidFill>
                <a:ea typeface="楷体_GB2312" panose="02010609030101010101" pitchFamily="49" charset="-122"/>
              </a:rPr>
              <a:t>1</a:t>
            </a:r>
            <a:r>
              <a:rPr lang="zh-CN" altLang="en-US" sz="3600" b="1" dirty="0">
                <a:solidFill>
                  <a:srgbClr val="FF0000"/>
                </a:solidFill>
                <a:ea typeface="楷体_GB2312" panose="02010609030101010101" pitchFamily="49" charset="-122"/>
              </a:rPr>
              <a:t>）知识要求。</a:t>
            </a:r>
          </a:p>
          <a:p>
            <a:pPr eaLnBrk="1" hangingPunct="1"/>
            <a:r>
              <a:rPr lang="zh-CN" altLang="en-US" b="1" dirty="0">
                <a:ea typeface="楷体_GB2312" panose="02010609030101010101" pitchFamily="49" charset="-122"/>
              </a:rPr>
              <a:t>① 对有关的方针、政策和法规有全面、深入和准确的理解；</a:t>
            </a:r>
          </a:p>
          <a:p>
            <a:pPr eaLnBrk="1" hangingPunct="1"/>
            <a:r>
              <a:rPr lang="zh-CN" altLang="en-US" b="1" dirty="0">
                <a:ea typeface="楷体_GB2312" panose="02010609030101010101" pitchFamily="49" charset="-122"/>
              </a:rPr>
              <a:t>② 对当地游览内容有精到的认识，全面掌握我国有关旅游线路和景点的知识；</a:t>
            </a:r>
          </a:p>
          <a:p>
            <a:pPr eaLnBrk="1" hangingPunct="1"/>
            <a:r>
              <a:rPr lang="zh-CN" altLang="en-US" b="1" dirty="0">
                <a:ea typeface="楷体_GB2312" panose="02010609030101010101" pitchFamily="49" charset="-122"/>
              </a:rPr>
              <a:t>③ 有宽广的知识面，在与业务有关的某一知识领域有较深的造诣；</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65</a:t>
            </a:fld>
            <a:endParaRPr lang="en-US" altLang="zh-CN" sz="1200" dirty="0">
              <a:latin typeface="Arial Black" panose="020B0A04020102020204" pitchFamily="34" charset="0"/>
            </a:endParaRPr>
          </a:p>
        </p:txBody>
      </p:sp>
      <p:sp>
        <p:nvSpPr>
          <p:cNvPr id="73731" name="Rectangle 3"/>
          <p:cNvSpPr>
            <a:spLocks noGrp="1"/>
          </p:cNvSpPr>
          <p:nvPr>
            <p:ph type="body"/>
          </p:nvPr>
        </p:nvSpPr>
        <p:spPr>
          <a:xfrm>
            <a:off x="539750" y="1628775"/>
            <a:ext cx="8064500" cy="4238625"/>
          </a:xfrm>
          <a:ln/>
        </p:spPr>
        <p:txBody>
          <a:bodyPr vert="horz" wrap="square" lIns="91440" tIns="45720" rIns="91440" bIns="45720" anchor="t"/>
          <a:lstStyle/>
          <a:p>
            <a:pPr eaLnBrk="1" hangingPunct="1">
              <a:lnSpc>
                <a:spcPct val="115000"/>
              </a:lnSpc>
            </a:pPr>
            <a:r>
              <a:rPr lang="en-US" altLang="zh-CN" b="1" dirty="0">
                <a:ea typeface="楷体_GB2312" panose="02010609030101010101" pitchFamily="49" charset="-122"/>
              </a:rPr>
              <a:t>④ </a:t>
            </a:r>
            <a:r>
              <a:rPr lang="zh-CN" altLang="en-US" b="1" dirty="0">
                <a:ea typeface="楷体_GB2312" panose="02010609030101010101" pitchFamily="49" charset="-122"/>
              </a:rPr>
              <a:t>掌握有关客源市场的知识，全面、准确、具体的了解其特点和接待服务规律；</a:t>
            </a:r>
          </a:p>
          <a:p>
            <a:pPr eaLnBrk="1" hangingPunct="1">
              <a:lnSpc>
                <a:spcPct val="115000"/>
              </a:lnSpc>
            </a:pPr>
            <a:r>
              <a:rPr lang="zh-CN" altLang="en-US" b="1" dirty="0">
                <a:ea typeface="楷体_GB2312" panose="02010609030101010101" pitchFamily="49" charset="-122"/>
              </a:rPr>
              <a:t>⑤ 熟练掌握导游工作规范；</a:t>
            </a:r>
          </a:p>
          <a:p>
            <a:pPr eaLnBrk="1" hangingPunct="1">
              <a:lnSpc>
                <a:spcPct val="115000"/>
              </a:lnSpc>
            </a:pPr>
            <a:r>
              <a:rPr lang="zh-CN" altLang="en-US" b="1" dirty="0">
                <a:ea typeface="楷体_GB2312" panose="02010609030101010101" pitchFamily="49" charset="-122"/>
              </a:rPr>
              <a:t>⑥ 外语导游员精通一门外语，基本掌握一门第二外语，中文导游员掌握汉语言文学知识，基本掌握一种常用方言</a:t>
            </a:r>
            <a:r>
              <a:rPr lang="en-US" altLang="zh-CN" b="1" dirty="0">
                <a:ea typeface="楷体_GB2312" panose="02010609030101010101" pitchFamily="49" charset="-122"/>
              </a:rPr>
              <a:t>(</a:t>
            </a:r>
            <a:r>
              <a:rPr lang="zh-CN" altLang="en-US" b="1" dirty="0">
                <a:ea typeface="楷体_GB2312" panose="02010609030101010101" pitchFamily="49" charset="-122"/>
              </a:rPr>
              <a:t>粤语、闽南话或客家话</a:t>
            </a:r>
            <a:r>
              <a:rPr lang="en-US" altLang="zh-CN" b="1" dirty="0">
                <a:ea typeface="楷体_GB2312" panose="02010609030101010101" pitchFamily="49" charset="-122"/>
              </a:rPr>
              <a:t>)</a:t>
            </a:r>
            <a:r>
              <a:rPr lang="zh-CN" altLang="en-US" b="1" dirty="0">
                <a:ea typeface="楷体_GB2312" panose="02010609030101010101" pitchFamily="49" charset="-122"/>
              </a:rPr>
              <a:t>。</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66</a:t>
            </a:fld>
            <a:endParaRPr lang="en-US" altLang="zh-CN" sz="1200" dirty="0">
              <a:latin typeface="Arial Black" panose="020B0A04020102020204" pitchFamily="34" charset="0"/>
            </a:endParaRPr>
          </a:p>
        </p:txBody>
      </p:sp>
      <p:sp>
        <p:nvSpPr>
          <p:cNvPr id="74755" name="Rectangle 3"/>
          <p:cNvSpPr>
            <a:spLocks noGrp="1"/>
          </p:cNvSpPr>
          <p:nvPr>
            <p:ph type="body"/>
          </p:nvPr>
        </p:nvSpPr>
        <p:spPr>
          <a:xfrm>
            <a:off x="250825" y="1268413"/>
            <a:ext cx="8569325" cy="5184775"/>
          </a:xfrm>
          <a:ln/>
        </p:spPr>
        <p:txBody>
          <a:bodyPr vert="horz" wrap="square" lIns="91440" tIns="45720" rIns="91440" bIns="45720" anchor="t"/>
          <a:lstStyle/>
          <a:p>
            <a:pPr eaLnBrk="1" hangingPunct="1">
              <a:buNone/>
            </a:pPr>
            <a:r>
              <a:rPr lang="zh-CN" altLang="en-US" sz="3600" b="1" dirty="0">
                <a:solidFill>
                  <a:srgbClr val="FF0000"/>
                </a:solidFill>
                <a:ea typeface="楷体_GB2312" panose="02010609030101010101" pitchFamily="49" charset="-122"/>
              </a:rPr>
              <a:t>（</a:t>
            </a:r>
            <a:r>
              <a:rPr lang="en-US" altLang="zh-CN" sz="3600" b="1" dirty="0">
                <a:solidFill>
                  <a:srgbClr val="FF0000"/>
                </a:solidFill>
                <a:ea typeface="楷体_GB2312" panose="02010609030101010101" pitchFamily="49" charset="-122"/>
              </a:rPr>
              <a:t>2</a:t>
            </a:r>
            <a:r>
              <a:rPr lang="zh-CN" altLang="en-US" sz="3600" b="1" dirty="0">
                <a:solidFill>
                  <a:srgbClr val="FF0000"/>
                </a:solidFill>
                <a:ea typeface="楷体_GB2312" panose="02010609030101010101" pitchFamily="49" charset="-122"/>
              </a:rPr>
              <a:t>）技能要求。</a:t>
            </a:r>
          </a:p>
          <a:p>
            <a:pPr eaLnBrk="1" hangingPunct="1"/>
            <a:r>
              <a:rPr lang="zh-CN" altLang="en-US" b="1" dirty="0">
                <a:ea typeface="楷体_GB2312" panose="02010609030101010101" pitchFamily="49" charset="-122"/>
              </a:rPr>
              <a:t>① 导游技能超群，导游艺术精湛，形成个人风格；</a:t>
            </a:r>
          </a:p>
          <a:p>
            <a:pPr eaLnBrk="1" hangingPunct="1"/>
            <a:r>
              <a:rPr lang="zh-CN" altLang="en-US" b="1" dirty="0">
                <a:ea typeface="楷体_GB2312" panose="02010609030101010101" pitchFamily="49" charset="-122"/>
              </a:rPr>
              <a:t>② 能预见和妥善解决工作中的突发事件；</a:t>
            </a:r>
          </a:p>
          <a:p>
            <a:pPr eaLnBrk="1" hangingPunct="1"/>
            <a:r>
              <a:rPr lang="zh-CN" altLang="en-US" b="1" dirty="0">
                <a:ea typeface="楷体_GB2312" panose="02010609030101010101" pitchFamily="49" charset="-122"/>
              </a:rPr>
              <a:t>③ 能通过优质服务吸引客源；</a:t>
            </a:r>
          </a:p>
          <a:p>
            <a:pPr eaLnBrk="1" hangingPunct="1"/>
            <a:r>
              <a:rPr lang="zh-CN" altLang="en-US" b="1" dirty="0">
                <a:ea typeface="楷体_GB2312" panose="02010609030101010101" pitchFamily="49" charset="-122"/>
              </a:rPr>
              <a:t>④ 有较强的业务研究能力；</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67</a:t>
            </a:fld>
            <a:endParaRPr lang="en-US" altLang="zh-CN" sz="1200" dirty="0">
              <a:latin typeface="Arial Black" panose="020B0A04020102020204" pitchFamily="34" charset="0"/>
            </a:endParaRPr>
          </a:p>
        </p:txBody>
      </p:sp>
      <p:sp>
        <p:nvSpPr>
          <p:cNvPr id="75779" name="Rectangle 3"/>
          <p:cNvSpPr>
            <a:spLocks noGrp="1"/>
          </p:cNvSpPr>
          <p:nvPr>
            <p:ph type="body"/>
          </p:nvPr>
        </p:nvSpPr>
        <p:spPr>
          <a:xfrm>
            <a:off x="468313" y="1412875"/>
            <a:ext cx="8207375" cy="4608513"/>
          </a:xfrm>
          <a:ln/>
        </p:spPr>
        <p:txBody>
          <a:bodyPr vert="horz" wrap="square" lIns="91440" tIns="45720" rIns="91440" bIns="45720" anchor="t"/>
          <a:lstStyle/>
          <a:p>
            <a:pPr eaLnBrk="1" hangingPunct="1"/>
            <a:r>
              <a:rPr lang="en-US" altLang="zh-CN" b="1" dirty="0">
                <a:ea typeface="楷体_GB2312" panose="02010609030101010101" pitchFamily="49" charset="-122"/>
              </a:rPr>
              <a:t>⑤ </a:t>
            </a:r>
            <a:r>
              <a:rPr lang="zh-CN" altLang="en-US" b="1" dirty="0">
                <a:ea typeface="楷体_GB2312" panose="02010609030101010101" pitchFamily="49" charset="-122"/>
              </a:rPr>
              <a:t>有很高的语言表达能力，外语导游员能胜任旅游专业会议及其他重要场合的口译工作，中文导游员能胜任某一有关专业</a:t>
            </a:r>
            <a:r>
              <a:rPr lang="en-US" altLang="zh-CN" b="1" dirty="0">
                <a:ea typeface="楷体_GB2312" panose="02010609030101010101" pitchFamily="49" charset="-122"/>
              </a:rPr>
              <a:t>(</a:t>
            </a:r>
            <a:r>
              <a:rPr lang="zh-CN" altLang="en-US" b="1" dirty="0">
                <a:ea typeface="楷体_GB2312" panose="02010609030101010101" pitchFamily="49" charset="-122"/>
              </a:rPr>
              <a:t>如重点寺庙、古建筑或博物馆</a:t>
            </a:r>
            <a:r>
              <a:rPr lang="en-US" altLang="zh-CN" b="1" dirty="0">
                <a:ea typeface="楷体_GB2312" panose="02010609030101010101" pitchFamily="49" charset="-122"/>
              </a:rPr>
              <a:t>)</a:t>
            </a:r>
            <a:r>
              <a:rPr lang="zh-CN" altLang="en-US" b="1" dirty="0">
                <a:ea typeface="楷体_GB2312" panose="02010609030101010101" pitchFamily="49" charset="-122"/>
              </a:rPr>
              <a:t>的解说；</a:t>
            </a:r>
          </a:p>
          <a:p>
            <a:pPr eaLnBrk="1" hangingPunct="1"/>
            <a:r>
              <a:rPr lang="zh-CN" altLang="en-US" b="1" dirty="0">
                <a:ea typeface="楷体_GB2312" panose="02010609030101010101" pitchFamily="49" charset="-122"/>
              </a:rPr>
              <a:t>⑥ 能创作富有思想性、艺术性和理论确凿的导游辞；</a:t>
            </a:r>
          </a:p>
          <a:p>
            <a:pPr eaLnBrk="1" hangingPunct="1"/>
            <a:r>
              <a:rPr lang="zh-CN" altLang="en-US" b="1" dirty="0">
                <a:ea typeface="楷体_GB2312" panose="02010609030101010101" pitchFamily="49" charset="-122"/>
              </a:rPr>
              <a:t>⑦ 能培训和指导高级导游员。</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68</a:t>
            </a:fld>
            <a:endParaRPr lang="en-US" altLang="zh-CN" sz="1200" dirty="0">
              <a:latin typeface="Arial Black" panose="020B0A04020102020204" pitchFamily="34" charset="0"/>
            </a:endParaRPr>
          </a:p>
        </p:txBody>
      </p:sp>
      <p:sp>
        <p:nvSpPr>
          <p:cNvPr id="76803" name="Rectangle 3"/>
          <p:cNvSpPr>
            <a:spLocks noGrp="1"/>
          </p:cNvSpPr>
          <p:nvPr>
            <p:ph type="body"/>
          </p:nvPr>
        </p:nvSpPr>
        <p:spPr>
          <a:xfrm>
            <a:off x="323850" y="549275"/>
            <a:ext cx="8569325" cy="6048375"/>
          </a:xfrm>
          <a:ln/>
        </p:spPr>
        <p:txBody>
          <a:bodyPr vert="horz" wrap="square" lIns="91440" tIns="45720" rIns="91440" bIns="45720" anchor="t"/>
          <a:lstStyle/>
          <a:p>
            <a:pPr eaLnBrk="1" hangingPunct="1">
              <a:buNone/>
            </a:pPr>
            <a:r>
              <a:rPr lang="zh-CN" altLang="en-US" sz="3600" b="1" dirty="0">
                <a:solidFill>
                  <a:srgbClr val="FF0000"/>
                </a:solidFill>
                <a:ea typeface="楷体_GB2312" panose="02010609030101010101" pitchFamily="49" charset="-122"/>
              </a:rPr>
              <a:t>（</a:t>
            </a:r>
            <a:r>
              <a:rPr lang="en-US" altLang="zh-CN" sz="3600" b="1" dirty="0">
                <a:solidFill>
                  <a:srgbClr val="FF0000"/>
                </a:solidFill>
                <a:ea typeface="楷体_GB2312" panose="02010609030101010101" pitchFamily="49" charset="-122"/>
              </a:rPr>
              <a:t>3</a:t>
            </a:r>
            <a:r>
              <a:rPr lang="zh-CN" altLang="en-US" sz="3600" b="1" dirty="0">
                <a:solidFill>
                  <a:srgbClr val="FF0000"/>
                </a:solidFill>
                <a:ea typeface="楷体_GB2312" panose="02010609030101010101" pitchFamily="49" charset="-122"/>
              </a:rPr>
              <a:t>）业绩要求。</a:t>
            </a:r>
          </a:p>
          <a:p>
            <a:pPr eaLnBrk="1" hangingPunct="1"/>
            <a:r>
              <a:rPr lang="zh-CN" altLang="en-US" b="1" dirty="0">
                <a:ea typeface="楷体_GB2312" panose="02010609030101010101" pitchFamily="49" charset="-122"/>
              </a:rPr>
              <a:t>职业道德高尚，工作成绩优异，有突出贡献，在国内外同行和旅行商中有较大的影响；无服务质量方面的重大投诉，游客反映良好率不低于９８％；有一定数量高水平并正式发表的导游工作研究成果。</a:t>
            </a:r>
          </a:p>
          <a:p>
            <a:pPr eaLnBrk="1" hangingPunct="1">
              <a:buNone/>
            </a:pPr>
            <a:r>
              <a:rPr lang="zh-CN" altLang="en-US" sz="3600" b="1" dirty="0">
                <a:solidFill>
                  <a:srgbClr val="FF0000"/>
                </a:solidFill>
                <a:ea typeface="楷体_GB2312" panose="02010609030101010101" pitchFamily="49" charset="-122"/>
              </a:rPr>
              <a:t>（</a:t>
            </a:r>
            <a:r>
              <a:rPr lang="en-US" altLang="zh-CN" sz="3600" b="1" dirty="0">
                <a:solidFill>
                  <a:srgbClr val="FF0000"/>
                </a:solidFill>
                <a:ea typeface="楷体_GB2312" panose="02010609030101010101" pitchFamily="49" charset="-122"/>
              </a:rPr>
              <a:t>4</a:t>
            </a:r>
            <a:r>
              <a:rPr lang="zh-CN" altLang="en-US" sz="3600" b="1" dirty="0">
                <a:solidFill>
                  <a:srgbClr val="FF0000"/>
                </a:solidFill>
                <a:ea typeface="楷体_GB2312" panose="02010609030101010101" pitchFamily="49" charset="-122"/>
              </a:rPr>
              <a:t>）学历要求。</a:t>
            </a:r>
          </a:p>
          <a:p>
            <a:pPr eaLnBrk="1" hangingPunct="1"/>
            <a:r>
              <a:rPr lang="zh-CN" altLang="en-US" b="1" dirty="0">
                <a:ea typeface="楷体_GB2312" panose="02010609030101010101" pitchFamily="49" charset="-122"/>
              </a:rPr>
              <a:t>学历要求与高级导游员相同。</a:t>
            </a:r>
          </a:p>
          <a:p>
            <a:pPr eaLnBrk="1" hangingPunct="1">
              <a:buNone/>
            </a:pPr>
            <a:r>
              <a:rPr lang="zh-CN" altLang="en-US" sz="3600" b="1" dirty="0">
                <a:solidFill>
                  <a:srgbClr val="FF0000"/>
                </a:solidFill>
                <a:ea typeface="楷体_GB2312" panose="02010609030101010101" pitchFamily="49" charset="-122"/>
              </a:rPr>
              <a:t>（</a:t>
            </a:r>
            <a:r>
              <a:rPr lang="en-US" altLang="zh-CN" sz="3600" b="1" dirty="0">
                <a:solidFill>
                  <a:srgbClr val="FF0000"/>
                </a:solidFill>
                <a:ea typeface="楷体_GB2312" panose="02010609030101010101" pitchFamily="49" charset="-122"/>
              </a:rPr>
              <a:t>5</a:t>
            </a:r>
            <a:r>
              <a:rPr lang="zh-CN" altLang="en-US" sz="3600" b="1" dirty="0">
                <a:solidFill>
                  <a:srgbClr val="FF0000"/>
                </a:solidFill>
                <a:ea typeface="楷体_GB2312" panose="02010609030101010101" pitchFamily="49" charset="-122"/>
              </a:rPr>
              <a:t>）资历要求。</a:t>
            </a:r>
          </a:p>
          <a:p>
            <a:pPr eaLnBrk="1" hangingPunct="1"/>
            <a:r>
              <a:rPr lang="zh-CN" altLang="en-US" b="1" dirty="0">
                <a:ea typeface="楷体_GB2312" panose="02010609030101010101" pitchFamily="49" charset="-122"/>
              </a:rPr>
              <a:t>取得高级导游员资格五年以上。</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69</a:t>
            </a:fld>
            <a:endParaRPr lang="en-US" altLang="zh-CN" sz="1200" dirty="0">
              <a:latin typeface="Arial Black" panose="020B0A04020102020204" pitchFamily="34" charset="0"/>
            </a:endParaRPr>
          </a:p>
        </p:txBody>
      </p:sp>
      <p:sp>
        <p:nvSpPr>
          <p:cNvPr id="77827" name="Rectangle 2"/>
          <p:cNvSpPr>
            <a:spLocks noGrp="1"/>
          </p:cNvSpPr>
          <p:nvPr>
            <p:ph type="title"/>
          </p:nvPr>
        </p:nvSpPr>
        <p:spPr>
          <a:ln/>
        </p:spPr>
        <p:txBody>
          <a:bodyPr vert="horz" wrap="square" lIns="91440" tIns="45720" rIns="91440" bIns="45720" anchor="ctr"/>
          <a:lstStyle/>
          <a:p>
            <a:pPr algn="ctr" eaLnBrk="1" hangingPunct="1">
              <a:spcBef>
                <a:spcPct val="20000"/>
              </a:spcBef>
              <a:buClr>
                <a:schemeClr val="bg2"/>
              </a:buClr>
              <a:buSzPct val="75000"/>
              <a:buFont typeface="Wingdings" panose="05000000000000000000" pitchFamily="2" charset="2"/>
              <a:buNone/>
            </a:pPr>
            <a:r>
              <a:rPr lang="zh-CN" altLang="en-US" sz="4000" b="1" dirty="0">
                <a:solidFill>
                  <a:srgbClr val="FF0000"/>
                </a:solidFill>
                <a:latin typeface="楷体_GB2312" panose="02010609030101010101" pitchFamily="49" charset="-122"/>
                <a:ea typeface="楷体_GB2312" panose="02010609030101010101" pitchFamily="49" charset="-122"/>
              </a:rPr>
              <a:t>本 章 小 结</a:t>
            </a:r>
            <a:br>
              <a:rPr lang="zh-CN" altLang="en-US" sz="4000" b="1" dirty="0">
                <a:solidFill>
                  <a:srgbClr val="FF0000"/>
                </a:solidFill>
                <a:latin typeface="楷体_GB2312" panose="02010609030101010101" pitchFamily="49" charset="-122"/>
                <a:ea typeface="楷体_GB2312" panose="02010609030101010101" pitchFamily="49" charset="-122"/>
              </a:rPr>
            </a:br>
            <a:endParaRPr lang="zh-CN" altLang="en-US" sz="4000" b="1" dirty="0">
              <a:solidFill>
                <a:srgbClr val="FF0000"/>
              </a:solidFill>
              <a:latin typeface="楷体_GB2312" panose="02010609030101010101" pitchFamily="49" charset="-122"/>
              <a:ea typeface="楷体_GB2312" panose="02010609030101010101" pitchFamily="49" charset="-122"/>
            </a:endParaRPr>
          </a:p>
        </p:txBody>
      </p:sp>
      <p:sp>
        <p:nvSpPr>
          <p:cNvPr id="77828" name="Rectangle 3"/>
          <p:cNvSpPr>
            <a:spLocks noGrp="1"/>
          </p:cNvSpPr>
          <p:nvPr>
            <p:ph idx="1"/>
          </p:nvPr>
        </p:nvSpPr>
        <p:spPr>
          <a:xfrm>
            <a:off x="179388" y="1628775"/>
            <a:ext cx="8686800" cy="3886200"/>
          </a:xfrm>
          <a:ln/>
        </p:spPr>
        <p:txBody>
          <a:bodyPr vert="horz" wrap="square" lIns="91440" tIns="45720" rIns="91440" bIns="45720" anchor="t"/>
          <a:lstStyle/>
          <a:p>
            <a:pPr eaLnBrk="1" hangingPunct="1">
              <a:lnSpc>
                <a:spcPct val="80000"/>
              </a:lnSpc>
            </a:pPr>
            <a:r>
              <a:rPr lang="en-US" altLang="zh-CN" b="1" dirty="0">
                <a:latin typeface="楷体_GB2312" panose="02010609030101010101" pitchFamily="49" charset="-122"/>
                <a:ea typeface="楷体_GB2312" panose="02010609030101010101" pitchFamily="49" charset="-122"/>
              </a:rPr>
              <a:t>1.</a:t>
            </a:r>
            <a:r>
              <a:rPr lang="zh-CN" altLang="en-US" b="1" dirty="0">
                <a:latin typeface="楷体_GB2312" panose="02010609030101010101" pitchFamily="49" charset="-122"/>
                <a:ea typeface="楷体_GB2312" panose="02010609030101010101" pitchFamily="49" charset="-122"/>
              </a:rPr>
              <a:t>导游人员，是指依照</a:t>
            </a:r>
            <a:r>
              <a:rPr lang="en-US" altLang="zh-CN" b="1" dirty="0">
                <a:latin typeface="楷体_GB2312" panose="02010609030101010101" pitchFamily="49" charset="-122"/>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导游人员管理条例</a:t>
            </a:r>
            <a:r>
              <a:rPr lang="en-US" altLang="zh-CN" b="1" dirty="0">
                <a:latin typeface="楷体_GB2312" panose="02010609030101010101" pitchFamily="49" charset="-122"/>
                <a:ea typeface="楷体_GB2312" panose="02010609030101010101" pitchFamily="49" charset="-122"/>
              </a:rPr>
              <a:t>》</a:t>
            </a:r>
            <a:r>
              <a:rPr lang="zh-CN" altLang="en-US" b="1" dirty="0">
                <a:latin typeface="楷体_GB2312" panose="02010609030101010101" pitchFamily="49" charset="-122"/>
                <a:ea typeface="楷体_GB2312" panose="02010609030101010101" pitchFamily="49" charset="-122"/>
              </a:rPr>
              <a:t>取得导游证，接受旅行社委派，为旅游者提供向导、讲解及相关旅游服务的人员。</a:t>
            </a:r>
          </a:p>
          <a:p>
            <a:pPr eaLnBrk="1" hangingPunct="1">
              <a:lnSpc>
                <a:spcPct val="80000"/>
              </a:lnSpc>
            </a:pPr>
            <a:r>
              <a:rPr lang="en-US" altLang="zh-CN" b="1" dirty="0">
                <a:latin typeface="楷体_GB2312" panose="02010609030101010101" pitchFamily="49" charset="-122"/>
                <a:ea typeface="楷体_GB2312" panose="02010609030101010101" pitchFamily="49" charset="-122"/>
              </a:rPr>
              <a:t>2.</a:t>
            </a:r>
            <a:r>
              <a:rPr lang="zh-CN" altLang="en-US" b="1" dirty="0">
                <a:latin typeface="楷体_GB2312" panose="02010609030101010101" pitchFamily="49" charset="-122"/>
                <a:ea typeface="楷体_GB2312" panose="02010609030101010101" pitchFamily="49" charset="-122"/>
              </a:rPr>
              <a:t>我国实行统一的导游人员资格考试制度。经考试合格者，方可取得导游资格证。报考导游资格证必须具备四个条件：必须是中华人民共和国公民；必须具有高级中学、中等专业学校或以上学历；必须身体健康；必须具有适应导游需要的基本知识和语言表达能力。</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7</a:t>
            </a:fld>
            <a:endParaRPr lang="en-US" altLang="zh-CN" sz="1200" dirty="0">
              <a:latin typeface="Arial Black" panose="020B0A04020102020204" pitchFamily="34" charset="0"/>
            </a:endParaRPr>
          </a:p>
        </p:txBody>
      </p:sp>
      <p:sp>
        <p:nvSpPr>
          <p:cNvPr id="8195" name="Rectangle 2"/>
          <p:cNvSpPr>
            <a:spLocks noGrp="1"/>
          </p:cNvSpPr>
          <p:nvPr>
            <p:ph type="title"/>
          </p:nvPr>
        </p:nvSpPr>
        <p:spPr>
          <a:ln/>
        </p:spPr>
        <p:txBody>
          <a:bodyPr vert="horz" wrap="square" lIns="91440" tIns="45720" rIns="91440" bIns="45720" anchor="ctr"/>
          <a:lstStyle/>
          <a:p>
            <a:pPr eaLnBrk="1" hangingPunct="1"/>
            <a:r>
              <a:rPr lang="zh-CN" altLang="en-US" dirty="0">
                <a:ea typeface="黑体" panose="02010600030101010101" pitchFamily="2" charset="-122"/>
              </a:rPr>
              <a:t>一、</a:t>
            </a:r>
            <a:r>
              <a:rPr lang="zh-CN" altLang="en-US" sz="4800" dirty="0">
                <a:ea typeface="黑体" panose="02010600030101010101" pitchFamily="2" charset="-122"/>
              </a:rPr>
              <a:t>导游人员的概念与分类</a:t>
            </a:r>
            <a:r>
              <a:rPr lang="zh-CN" altLang="en-US" dirty="0"/>
              <a:t> </a:t>
            </a:r>
          </a:p>
        </p:txBody>
      </p:sp>
      <p:sp>
        <p:nvSpPr>
          <p:cNvPr id="8196" name="Rectangle 3"/>
          <p:cNvSpPr>
            <a:spLocks noGrp="1"/>
          </p:cNvSpPr>
          <p:nvPr>
            <p:ph idx="1"/>
          </p:nvPr>
        </p:nvSpPr>
        <p:spPr>
          <a:xfrm>
            <a:off x="468313" y="1773238"/>
            <a:ext cx="8207375" cy="4176712"/>
          </a:xfrm>
          <a:ln/>
        </p:spPr>
        <p:txBody>
          <a:bodyPr vert="horz" wrap="square" lIns="91440" tIns="45720" rIns="91440" bIns="45720" anchor="t"/>
          <a:lstStyle/>
          <a:p>
            <a:pPr eaLnBrk="1" hangingPunct="1"/>
            <a:r>
              <a:rPr lang="en-US" altLang="zh-CN" sz="3600" b="1" dirty="0">
                <a:solidFill>
                  <a:srgbClr val="0066FF"/>
                </a:solidFill>
                <a:latin typeface="仿宋_GB2312" panose="02010609030101010101" pitchFamily="49" charset="-122"/>
                <a:ea typeface="仿宋_GB2312" panose="02010609030101010101" pitchFamily="49" charset="-122"/>
              </a:rPr>
              <a:t>1.</a:t>
            </a:r>
            <a:r>
              <a:rPr lang="zh-CN" altLang="en-US" sz="3600" b="1" dirty="0">
                <a:solidFill>
                  <a:srgbClr val="0066FF"/>
                </a:solidFill>
                <a:latin typeface="仿宋_GB2312" panose="02010609030101010101" pitchFamily="49" charset="-122"/>
                <a:ea typeface="仿宋_GB2312" panose="02010609030101010101" pitchFamily="49" charset="-122"/>
              </a:rPr>
              <a:t>导游人员的概念</a:t>
            </a:r>
          </a:p>
          <a:p>
            <a:pPr eaLnBrk="1" hangingPunct="1">
              <a:buNone/>
            </a:pPr>
            <a:r>
              <a:rPr lang="zh-CN" altLang="en-US" b="1" dirty="0"/>
              <a:t>  </a:t>
            </a:r>
            <a:r>
              <a:rPr lang="en-US" altLang="zh-CN" b="1" dirty="0">
                <a:ea typeface="楷体_GB2312" panose="02010609030101010101" pitchFamily="49" charset="-122"/>
              </a:rPr>
              <a:t>《</a:t>
            </a:r>
            <a:r>
              <a:rPr lang="zh-CN" altLang="en-US" b="1" dirty="0">
                <a:ea typeface="楷体_GB2312" panose="02010609030101010101" pitchFamily="49" charset="-122"/>
              </a:rPr>
              <a:t>导游人员管理条例</a:t>
            </a:r>
            <a:r>
              <a:rPr lang="en-US" altLang="zh-CN" b="1" dirty="0">
                <a:ea typeface="楷体_GB2312" panose="02010609030101010101" pitchFamily="49" charset="-122"/>
              </a:rPr>
              <a:t>》</a:t>
            </a:r>
            <a:r>
              <a:rPr lang="zh-CN" altLang="en-US" b="1" dirty="0">
                <a:ea typeface="楷体_GB2312" panose="02010609030101010101" pitchFamily="49" charset="-122"/>
              </a:rPr>
              <a:t>第二条规定，导游人员“是指依照本条例取得导游证，接受旅行社委派，为旅游者提供向导、讲解及相关旅游服务的人员。”</a:t>
            </a:r>
            <a:r>
              <a:rPr lang="zh-CN" altLang="en-US" dirty="0"/>
              <a:t> </a:t>
            </a:r>
            <a:r>
              <a:rPr lang="zh-CN" altLang="en-US" sz="3600" b="1" dirty="0">
                <a:latin typeface="楷体_GB2312" panose="02010609030101010101" pitchFamily="49" charset="-122"/>
                <a:ea typeface="楷体_GB2312" panose="02010609030101010101" pitchFamily="49" charset="-122"/>
              </a:rPr>
              <a:t> </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70</a:t>
            </a:fld>
            <a:endParaRPr lang="en-US" altLang="zh-CN" sz="1200" dirty="0">
              <a:latin typeface="Arial Black" panose="020B0A04020102020204" pitchFamily="34" charset="0"/>
            </a:endParaRPr>
          </a:p>
        </p:txBody>
      </p:sp>
      <p:sp>
        <p:nvSpPr>
          <p:cNvPr id="78851" name="Rectangle 3"/>
          <p:cNvSpPr>
            <a:spLocks noGrp="1"/>
          </p:cNvSpPr>
          <p:nvPr>
            <p:ph type="body"/>
          </p:nvPr>
        </p:nvSpPr>
        <p:spPr>
          <a:xfrm>
            <a:off x="250825" y="692150"/>
            <a:ext cx="8497888" cy="5616575"/>
          </a:xfrm>
          <a:ln/>
        </p:spPr>
        <p:txBody>
          <a:bodyPr vert="horz" wrap="square" lIns="91440" tIns="45720" rIns="91440" bIns="45720" anchor="t"/>
          <a:lstStyle/>
          <a:p>
            <a:pPr eaLnBrk="1" hangingPunct="1"/>
            <a:r>
              <a:rPr lang="en-US" altLang="zh-CN" sz="2800" b="1" dirty="0">
                <a:latin typeface="楷体_GB2312" panose="02010609030101010101" pitchFamily="49" charset="-122"/>
                <a:ea typeface="楷体_GB2312" panose="02010609030101010101" pitchFamily="49" charset="-122"/>
              </a:rPr>
              <a:t>3.</a:t>
            </a:r>
            <a:r>
              <a:rPr lang="zh-CN" altLang="en-US" sz="2800" b="1" dirty="0">
                <a:latin typeface="楷体_GB2312" panose="02010609030101010101" pitchFamily="49" charset="-122"/>
                <a:ea typeface="楷体_GB2312" panose="02010609030101010101" pitchFamily="49" charset="-122"/>
              </a:rPr>
              <a:t>取得</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导游人员资格证</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的，经与旅行社订立劳动合同或者在导游服务公司登记，方可持所订立的劳动合同或者登记证明材料，向省、自治区、直辖市人民政府旅游行政部门申请领取导游证。</a:t>
            </a:r>
          </a:p>
          <a:p>
            <a:pPr eaLnBrk="1" hangingPunct="1"/>
            <a:r>
              <a:rPr lang="en-US" altLang="zh-CN" sz="2800" b="1" dirty="0">
                <a:latin typeface="楷体_GB2312" panose="02010609030101010101" pitchFamily="49" charset="-122"/>
                <a:ea typeface="楷体_GB2312" panose="02010609030101010101" pitchFamily="49" charset="-122"/>
              </a:rPr>
              <a:t>4.</a:t>
            </a:r>
            <a:r>
              <a:rPr lang="zh-CN" altLang="en-US" sz="2800" b="1" dirty="0">
                <a:latin typeface="楷体_GB2312" panose="02010609030101010101" pitchFamily="49" charset="-122"/>
                <a:ea typeface="楷体_GB2312" panose="02010609030101010101" pitchFamily="49" charset="-122"/>
              </a:rPr>
              <a:t>导游证是导游证书的简称，是导游从业人员从业行为能力的证明，是表明导游人员身份的外在标识，它是国家准许从事导游工作的证件。</a:t>
            </a:r>
          </a:p>
          <a:p>
            <a:pPr eaLnBrk="1" hangingPunct="1"/>
            <a:r>
              <a:rPr lang="en-US" altLang="zh-CN" sz="2800" b="1" dirty="0">
                <a:latin typeface="楷体_GB2312" panose="02010609030101010101" pitchFamily="49" charset="-122"/>
                <a:ea typeface="楷体_GB2312" panose="02010609030101010101" pitchFamily="49" charset="-122"/>
                <a:sym typeface="+mn-ea"/>
              </a:rPr>
              <a:t>5.</a:t>
            </a:r>
            <a:r>
              <a:rPr lang="zh-CN" altLang="en-US" sz="2800" b="1" dirty="0">
                <a:latin typeface="楷体_GB2312" panose="02010609030101010101" pitchFamily="49" charset="-122"/>
                <a:ea typeface="楷体_GB2312" panose="02010609030101010101" pitchFamily="49" charset="-122"/>
                <a:sym typeface="+mn-ea"/>
              </a:rPr>
              <a:t>导游人员的权利和义务，主要是指导游人员的法律权利和法律义务。</a:t>
            </a:r>
            <a:endParaRPr lang="zh-CN" altLang="en-US" sz="2800" b="1" dirty="0">
              <a:latin typeface="楷体_GB2312" panose="02010609030101010101" pitchFamily="49" charset="-122"/>
              <a:ea typeface="楷体_GB2312" panose="02010609030101010101" pitchFamily="49" charset="-122"/>
            </a:endParaRPr>
          </a:p>
          <a:p>
            <a:pPr marL="0" indent="0" eaLnBrk="1" hangingPunct="1">
              <a:buNone/>
            </a:pPr>
            <a:endParaRPr lang="zh-CN" altLang="en-US" sz="2800" b="1" dirty="0">
              <a:latin typeface="楷体_GB2312" panose="02010609030101010101" pitchFamily="49" charset="-122"/>
              <a:ea typeface="楷体_GB2312" panose="02010609030101010101" pitchFamily="49"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71</a:t>
            </a:fld>
            <a:endParaRPr lang="en-US" altLang="zh-CN" sz="1200" dirty="0">
              <a:latin typeface="Arial Black" panose="020B0A04020102020204" pitchFamily="34" charset="0"/>
            </a:endParaRPr>
          </a:p>
        </p:txBody>
      </p:sp>
      <p:sp>
        <p:nvSpPr>
          <p:cNvPr id="79875" name="Rectangle 3"/>
          <p:cNvSpPr>
            <a:spLocks noGrp="1"/>
          </p:cNvSpPr>
          <p:nvPr>
            <p:ph type="body"/>
          </p:nvPr>
        </p:nvSpPr>
        <p:spPr>
          <a:xfrm>
            <a:off x="179388" y="981075"/>
            <a:ext cx="8713787" cy="4968875"/>
          </a:xfrm>
          <a:ln/>
        </p:spPr>
        <p:txBody>
          <a:bodyPr vert="horz" wrap="square" lIns="91440" tIns="45720" rIns="91440" bIns="45720" anchor="t"/>
          <a:lstStyle/>
          <a:p>
            <a:pPr marL="0" indent="0" eaLnBrk="1" hangingPunct="1">
              <a:buNone/>
            </a:pPr>
            <a:r>
              <a:rPr lang="en-US" altLang="zh-CN" b="1" dirty="0">
                <a:latin typeface="楷体_GB2312" panose="02010609030101010101" pitchFamily="49" charset="-122"/>
                <a:ea typeface="楷体_GB2312" panose="02010609030101010101" pitchFamily="49" charset="-122"/>
              </a:rPr>
              <a:t>6.</a:t>
            </a:r>
            <a:r>
              <a:rPr lang="zh-CN" altLang="en-US" b="1" dirty="0">
                <a:latin typeface="楷体_GB2312" panose="02010609030101010101" pitchFamily="49" charset="-122"/>
                <a:ea typeface="楷体_GB2312" panose="02010609030101010101" pitchFamily="49" charset="-122"/>
              </a:rPr>
              <a:t>导游人员等级分为两个系列、四个等级。两个系列，是指等级考核分为外语导游员系列和中文导游员系列。四个级别，是指通过考核，将导游员划分为特级导游员、高级导游员、中级导游员和初级导游员。</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4"/>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8</a:t>
            </a:fld>
            <a:endParaRPr lang="en-US" altLang="zh-CN" sz="1200" dirty="0">
              <a:latin typeface="Arial Black" panose="020B0A04020102020204" pitchFamily="34" charset="0"/>
            </a:endParaRPr>
          </a:p>
        </p:txBody>
      </p:sp>
      <p:sp>
        <p:nvSpPr>
          <p:cNvPr id="9219" name="Rectangle 2"/>
          <p:cNvSpPr>
            <a:spLocks noGrp="1"/>
          </p:cNvSpPr>
          <p:nvPr>
            <p:ph type="title"/>
          </p:nvPr>
        </p:nvSpPr>
        <p:spPr>
          <a:ln/>
        </p:spPr>
        <p:txBody>
          <a:bodyPr vert="horz" wrap="square" lIns="91440" tIns="45720" rIns="91440" bIns="45720" anchor="ctr"/>
          <a:lstStyle/>
          <a:p>
            <a:pPr eaLnBrk="1" hangingPunct="1"/>
            <a:r>
              <a:rPr lang="en-US" altLang="zh-CN" sz="4000" b="1" dirty="0">
                <a:solidFill>
                  <a:srgbClr val="0066FF"/>
                </a:solidFill>
                <a:latin typeface="仿宋_GB2312" panose="02010609030101010101" pitchFamily="49" charset="-122"/>
                <a:ea typeface="仿宋_GB2312" panose="02010609030101010101" pitchFamily="49" charset="-122"/>
              </a:rPr>
              <a:t>2.</a:t>
            </a:r>
            <a:r>
              <a:rPr lang="zh-CN" altLang="en-US" sz="3600" b="1" dirty="0">
                <a:solidFill>
                  <a:srgbClr val="0066FF"/>
                </a:solidFill>
                <a:latin typeface="仿宋_GB2312" panose="02010609030101010101" pitchFamily="49" charset="-122"/>
                <a:ea typeface="仿宋_GB2312" panose="02010609030101010101" pitchFamily="49" charset="-122"/>
              </a:rPr>
              <a:t>导游人员的分类</a:t>
            </a:r>
            <a:r>
              <a:rPr lang="zh-CN" altLang="en-US" dirty="0"/>
              <a:t> </a:t>
            </a:r>
          </a:p>
        </p:txBody>
      </p:sp>
      <p:sp>
        <p:nvSpPr>
          <p:cNvPr id="9220" name="Rectangle 3"/>
          <p:cNvSpPr>
            <a:spLocks noGrp="1"/>
          </p:cNvSpPr>
          <p:nvPr>
            <p:ph idx="1"/>
          </p:nvPr>
        </p:nvSpPr>
        <p:spPr>
          <a:ln/>
        </p:spPr>
        <p:txBody>
          <a:bodyPr vert="horz" wrap="square" lIns="91440" tIns="45720" rIns="91440" bIns="45720" anchor="t"/>
          <a:lstStyle/>
          <a:p>
            <a:pPr eaLnBrk="1" hangingPunct="1">
              <a:buNone/>
            </a:pPr>
            <a:r>
              <a:rPr lang="zh-CN" altLang="en-US" sz="3600" b="1" dirty="0">
                <a:solidFill>
                  <a:srgbClr val="800080"/>
                </a:solidFill>
                <a:latin typeface="仿宋_GB2312" panose="02010609030101010101" pitchFamily="49" charset="-122"/>
                <a:ea typeface="仿宋_GB2312" panose="02010609030101010101" pitchFamily="49" charset="-122"/>
              </a:rPr>
              <a:t>按语种</a:t>
            </a:r>
            <a:r>
              <a:rPr lang="en-US" altLang="zh-CN" sz="3600" b="1" dirty="0">
                <a:solidFill>
                  <a:srgbClr val="800080"/>
                </a:solidFill>
                <a:latin typeface="仿宋_GB2312" panose="02010609030101010101" pitchFamily="49" charset="-122"/>
                <a:ea typeface="仿宋_GB2312" panose="02010609030101010101" pitchFamily="49" charset="-122"/>
              </a:rPr>
              <a:t>(</a:t>
            </a:r>
            <a:r>
              <a:rPr lang="zh-CN" altLang="en-US" sz="3600" b="1" dirty="0">
                <a:latin typeface="仿宋_GB2312" panose="02010609030101010101" pitchFamily="49" charset="-122"/>
                <a:ea typeface="仿宋_GB2312" panose="02010609030101010101" pitchFamily="49" charset="-122"/>
              </a:rPr>
              <a:t>导游使用的语言</a:t>
            </a:r>
            <a:r>
              <a:rPr lang="en-US" altLang="zh-CN" sz="3600" b="1" dirty="0">
                <a:latin typeface="仿宋_GB2312" panose="02010609030101010101" pitchFamily="49" charset="-122"/>
                <a:ea typeface="仿宋_GB2312" panose="02010609030101010101" pitchFamily="49" charset="-122"/>
              </a:rPr>
              <a:t>)</a:t>
            </a:r>
            <a:r>
              <a:rPr lang="zh-CN" altLang="en-US" sz="3600" b="1" dirty="0">
                <a:solidFill>
                  <a:srgbClr val="800080"/>
                </a:solidFill>
                <a:latin typeface="仿宋_GB2312" panose="02010609030101010101" pitchFamily="49" charset="-122"/>
                <a:ea typeface="仿宋_GB2312" panose="02010609030101010101" pitchFamily="49" charset="-122"/>
              </a:rPr>
              <a:t>分类</a:t>
            </a:r>
            <a:r>
              <a:rPr lang="en-US" altLang="zh-CN" sz="3600" b="1" dirty="0">
                <a:solidFill>
                  <a:srgbClr val="800080"/>
                </a:solidFill>
                <a:latin typeface="仿宋_GB2312" panose="02010609030101010101" pitchFamily="49" charset="-122"/>
                <a:ea typeface="仿宋_GB2312" panose="02010609030101010101" pitchFamily="49" charset="-122"/>
              </a:rPr>
              <a:t>:</a:t>
            </a:r>
            <a:r>
              <a:rPr lang="en-US" altLang="zh-CN" sz="2400" dirty="0"/>
              <a:t> </a:t>
            </a:r>
            <a:endParaRPr lang="en-US" altLang="zh-CN" sz="2800" b="1" dirty="0">
              <a:latin typeface="楷体_GB2312" panose="02010609030101010101" pitchFamily="49" charset="-122"/>
              <a:ea typeface="楷体_GB2312" panose="02010609030101010101" pitchFamily="49" charset="-122"/>
            </a:endParaRPr>
          </a:p>
          <a:p>
            <a:pPr eaLnBrk="1" hangingPunct="1"/>
            <a:r>
              <a:rPr lang="zh-CN" altLang="en-US" b="1" dirty="0">
                <a:solidFill>
                  <a:srgbClr val="FF0000"/>
                </a:solidFill>
                <a:ea typeface="楷体_GB2312" panose="02010609030101010101" pitchFamily="49" charset="-122"/>
              </a:rPr>
              <a:t>中文导游人员</a:t>
            </a:r>
            <a:r>
              <a:rPr lang="zh-CN" altLang="en-US" b="1" dirty="0">
                <a:ea typeface="楷体_GB2312" panose="02010609030101010101" pitchFamily="49" charset="-122"/>
              </a:rPr>
              <a:t>，是指能够使用普通话、地方语或少数民族语言，从事导游业务的人员。</a:t>
            </a:r>
          </a:p>
          <a:p>
            <a:pPr eaLnBrk="1" hangingPunct="1"/>
            <a:r>
              <a:rPr lang="zh-CN" altLang="en-US" b="1" dirty="0">
                <a:solidFill>
                  <a:srgbClr val="FF0000"/>
                </a:solidFill>
                <a:ea typeface="楷体_GB2312" panose="02010609030101010101" pitchFamily="49" charset="-122"/>
              </a:rPr>
              <a:t>外国语导游人员</a:t>
            </a:r>
            <a:r>
              <a:rPr lang="zh-CN" altLang="en-US" b="1" dirty="0">
                <a:ea typeface="楷体_GB2312" panose="02010609030101010101" pitchFamily="49" charset="-122"/>
              </a:rPr>
              <a:t>，是指能够运用外国语言从事导游业务的人员。</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2"/>
          <p:cNvSpPr txBox="1">
            <a:spLocks noGrp="1"/>
          </p:cNvSpPr>
          <p:nvPr>
            <p:ph type="sldNum" sz="quarter" idx="11"/>
          </p:nvPr>
        </p:nvSpPr>
        <p:spPr>
          <a:ln/>
        </p:spPr>
        <p:txBody>
          <a:bodyPr anchor="b"/>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200" dirty="0">
                <a:latin typeface="Arial Black" panose="020B0A04020102020204" pitchFamily="34" charset="0"/>
              </a:rPr>
              <a:t>9</a:t>
            </a:fld>
            <a:endParaRPr lang="en-US" altLang="zh-CN" sz="1200" dirty="0">
              <a:latin typeface="Arial Black" panose="020B0A04020102020204" pitchFamily="34" charset="0"/>
            </a:endParaRPr>
          </a:p>
        </p:txBody>
      </p:sp>
      <p:sp>
        <p:nvSpPr>
          <p:cNvPr id="10243" name="Rectangle 3"/>
          <p:cNvSpPr>
            <a:spLocks noGrp="1"/>
          </p:cNvSpPr>
          <p:nvPr>
            <p:ph type="body"/>
          </p:nvPr>
        </p:nvSpPr>
        <p:spPr>
          <a:xfrm>
            <a:off x="250825" y="549275"/>
            <a:ext cx="8642350" cy="5975350"/>
          </a:xfrm>
          <a:ln/>
        </p:spPr>
        <p:txBody>
          <a:bodyPr vert="horz" wrap="square" lIns="91440" tIns="45720" rIns="91440" bIns="45720" anchor="t"/>
          <a:lstStyle/>
          <a:p>
            <a:pPr marL="609600" indent="-609600" eaLnBrk="1" hangingPunct="1">
              <a:buNone/>
            </a:pPr>
            <a:r>
              <a:rPr lang="zh-CN" altLang="en-US" sz="4000" b="1" dirty="0">
                <a:solidFill>
                  <a:srgbClr val="800080"/>
                </a:solidFill>
                <a:latin typeface="仿宋_GB2312" panose="02010609030101010101" pitchFamily="49" charset="-122"/>
                <a:ea typeface="仿宋_GB2312" panose="02010609030101010101" pitchFamily="49" charset="-122"/>
              </a:rPr>
              <a:t>按导游的服务范围分类</a:t>
            </a:r>
            <a:r>
              <a:rPr lang="en-US" altLang="zh-CN" sz="4000" b="1" dirty="0">
                <a:solidFill>
                  <a:srgbClr val="800080"/>
                </a:solidFill>
                <a:latin typeface="仿宋_GB2312" panose="02010609030101010101" pitchFamily="49" charset="-122"/>
                <a:ea typeface="仿宋_GB2312" panose="02010609030101010101" pitchFamily="49" charset="-122"/>
              </a:rPr>
              <a:t>:</a:t>
            </a:r>
          </a:p>
          <a:p>
            <a:pPr marL="609600" indent="-609600" eaLnBrk="1" hangingPunct="1">
              <a:lnSpc>
                <a:spcPct val="105000"/>
              </a:lnSpc>
              <a:spcBef>
                <a:spcPct val="35000"/>
              </a:spcBef>
              <a:buFont typeface="Wingdings" panose="05000000000000000000" pitchFamily="2" charset="2"/>
              <a:buAutoNum type="arabicParenR"/>
            </a:pPr>
            <a:r>
              <a:rPr lang="zh-CN" altLang="en-US" b="1" dirty="0">
                <a:solidFill>
                  <a:srgbClr val="FF0000"/>
                </a:solidFill>
                <a:ea typeface="楷体_GB2312" panose="02010609030101010101" pitchFamily="49" charset="-122"/>
              </a:rPr>
              <a:t>全程陪同</a:t>
            </a:r>
            <a:r>
              <a:rPr lang="en-US" altLang="zh-CN" b="1" dirty="0">
                <a:ea typeface="楷体_GB2312" panose="02010609030101010101" pitchFamily="49" charset="-122"/>
              </a:rPr>
              <a:t>——</a:t>
            </a:r>
            <a:r>
              <a:rPr lang="zh-CN" altLang="en-US" b="1" dirty="0">
                <a:ea typeface="楷体_GB2312" panose="02010609030101010101" pitchFamily="49" charset="-122"/>
              </a:rPr>
              <a:t>为</a:t>
            </a:r>
            <a:r>
              <a:rPr lang="zh-CN" altLang="en-US" b="1" dirty="0">
                <a:solidFill>
                  <a:srgbClr val="FF0000"/>
                </a:solidFill>
                <a:ea typeface="楷体_GB2312" panose="02010609030101010101" pitchFamily="49" charset="-122"/>
              </a:rPr>
              <a:t>跨省、市、自治区、直辖市范围</a:t>
            </a:r>
            <a:r>
              <a:rPr lang="zh-CN" altLang="en-US" b="1" dirty="0">
                <a:ea typeface="楷体_GB2312" panose="02010609030101010101" pitchFamily="49" charset="-122"/>
              </a:rPr>
              <a:t>的旅游者提供</a:t>
            </a:r>
            <a:r>
              <a:rPr lang="zh-CN" altLang="en-US" b="1" dirty="0">
                <a:solidFill>
                  <a:srgbClr val="FF0000"/>
                </a:solidFill>
                <a:ea typeface="楷体_GB2312" panose="02010609030101010101" pitchFamily="49" charset="-122"/>
              </a:rPr>
              <a:t>全部旅程导游服务</a:t>
            </a:r>
            <a:r>
              <a:rPr lang="zh-CN" altLang="en-US" b="1" dirty="0">
                <a:ea typeface="楷体_GB2312" panose="02010609030101010101" pitchFamily="49" charset="-122"/>
              </a:rPr>
              <a:t>的人员。</a:t>
            </a:r>
          </a:p>
          <a:p>
            <a:pPr marL="609600" indent="-609600" eaLnBrk="1" hangingPunct="1">
              <a:lnSpc>
                <a:spcPct val="105000"/>
              </a:lnSpc>
              <a:spcBef>
                <a:spcPct val="35000"/>
              </a:spcBef>
              <a:buFont typeface="Wingdings" panose="05000000000000000000" pitchFamily="2" charset="2"/>
              <a:buAutoNum type="arabicParenR"/>
            </a:pPr>
            <a:r>
              <a:rPr lang="zh-CN" altLang="en-US" b="1" dirty="0">
                <a:solidFill>
                  <a:srgbClr val="FF0000"/>
                </a:solidFill>
                <a:ea typeface="楷体_GB2312" panose="02010609030101010101" pitchFamily="49" charset="-122"/>
              </a:rPr>
              <a:t>地方陪同</a:t>
            </a:r>
            <a:r>
              <a:rPr lang="en-US" altLang="zh-CN" b="1" dirty="0">
                <a:ea typeface="楷体_GB2312" panose="02010609030101010101" pitchFamily="49" charset="-122"/>
              </a:rPr>
              <a:t>——</a:t>
            </a:r>
            <a:r>
              <a:rPr lang="zh-CN" altLang="en-US" b="1" dirty="0">
                <a:ea typeface="楷体_GB2312" panose="02010609030101010101" pitchFamily="49" charset="-122"/>
              </a:rPr>
              <a:t>在</a:t>
            </a:r>
            <a:r>
              <a:rPr lang="zh-CN" altLang="en-US" b="1" dirty="0">
                <a:solidFill>
                  <a:srgbClr val="FF0000"/>
                </a:solidFill>
                <a:ea typeface="楷体_GB2312" panose="02010609030101010101" pitchFamily="49" charset="-122"/>
              </a:rPr>
              <a:t>省、自治区、直辖市范围内</a:t>
            </a:r>
            <a:r>
              <a:rPr lang="zh-CN" altLang="en-US" b="1" dirty="0">
                <a:ea typeface="楷体_GB2312" panose="02010609030101010101" pitchFamily="49" charset="-122"/>
              </a:rPr>
              <a:t>，为旅游者提供导游服务的人员。</a:t>
            </a:r>
          </a:p>
          <a:p>
            <a:pPr marL="609600" indent="-609600" eaLnBrk="1" hangingPunct="1">
              <a:lnSpc>
                <a:spcPct val="105000"/>
              </a:lnSpc>
              <a:spcBef>
                <a:spcPct val="35000"/>
              </a:spcBef>
              <a:buFont typeface="Wingdings" panose="05000000000000000000" pitchFamily="2" charset="2"/>
              <a:buAutoNum type="arabicParenR"/>
            </a:pPr>
            <a:r>
              <a:rPr lang="zh-CN" altLang="en-US" b="1" dirty="0">
                <a:solidFill>
                  <a:srgbClr val="FF0000"/>
                </a:solidFill>
                <a:ea typeface="楷体_GB2312" panose="02010609030101010101" pitchFamily="49" charset="-122"/>
              </a:rPr>
              <a:t>定点陪同</a:t>
            </a:r>
            <a:r>
              <a:rPr lang="en-US" altLang="zh-CN" b="1" dirty="0">
                <a:ea typeface="楷体_GB2312" panose="02010609030101010101" pitchFamily="49" charset="-122"/>
              </a:rPr>
              <a:t>——</a:t>
            </a:r>
            <a:r>
              <a:rPr lang="zh-CN" altLang="en-US" b="1" dirty="0">
                <a:ea typeface="楷体_GB2312" panose="02010609030101010101" pitchFamily="49" charset="-122"/>
              </a:rPr>
              <a:t>在</a:t>
            </a:r>
            <a:r>
              <a:rPr lang="zh-CN" altLang="en-US" b="1" dirty="0">
                <a:solidFill>
                  <a:srgbClr val="FF0000"/>
                </a:solidFill>
                <a:ea typeface="楷体_GB2312" panose="02010609030101010101" pitchFamily="49" charset="-122"/>
              </a:rPr>
              <a:t>景点或参观场所的一定范围内</a:t>
            </a:r>
            <a:r>
              <a:rPr lang="zh-CN" altLang="en-US" b="1" dirty="0">
                <a:ea typeface="楷体_GB2312" panose="02010609030101010101" pitchFamily="49" charset="-122"/>
              </a:rPr>
              <a:t>为旅游者进行</a:t>
            </a:r>
            <a:r>
              <a:rPr lang="zh-CN" altLang="en-US" b="1" dirty="0">
                <a:solidFill>
                  <a:srgbClr val="FF0000"/>
                </a:solidFill>
                <a:ea typeface="楷体_GB2312" panose="02010609030101010101" pitchFamily="49" charset="-122"/>
              </a:rPr>
              <a:t>导游讲解</a:t>
            </a:r>
            <a:r>
              <a:rPr lang="zh-CN" altLang="en-US" b="1" dirty="0">
                <a:ea typeface="楷体_GB2312" panose="02010609030101010101" pitchFamily="49" charset="-122"/>
              </a:rPr>
              <a:t>的人员。</a:t>
            </a:r>
          </a:p>
          <a:p>
            <a:pPr marL="609600" indent="-609600" eaLnBrk="1" hangingPunct="1">
              <a:lnSpc>
                <a:spcPct val="105000"/>
              </a:lnSpc>
              <a:spcBef>
                <a:spcPct val="35000"/>
              </a:spcBef>
              <a:buFont typeface="Wingdings" panose="05000000000000000000" pitchFamily="2" charset="2"/>
              <a:buAutoNum type="arabicParenR"/>
            </a:pPr>
            <a:r>
              <a:rPr lang="zh-CN" altLang="en-US" b="1" dirty="0">
                <a:solidFill>
                  <a:srgbClr val="FF0000"/>
                </a:solidFill>
                <a:ea typeface="楷体_GB2312" panose="02010609030101010101" pitchFamily="49" charset="-122"/>
              </a:rPr>
              <a:t>领队人员</a:t>
            </a:r>
            <a:r>
              <a:rPr lang="en-US" altLang="zh-CN" b="1" dirty="0">
                <a:ea typeface="楷体_GB2312" panose="02010609030101010101" pitchFamily="49" charset="-122"/>
              </a:rPr>
              <a:t>——</a:t>
            </a:r>
            <a:r>
              <a:rPr lang="zh-CN" altLang="en-US" b="1" dirty="0">
                <a:ea typeface="楷体_GB2312" panose="02010609030101010101" pitchFamily="49" charset="-122"/>
              </a:rPr>
              <a:t>出境旅游领队人员，从事出境旅游领队业务的人员。</a:t>
            </a:r>
            <a:endParaRPr lang="zh-CN" altLang="en-US" sz="3600" b="1" dirty="0">
              <a:latin typeface="楷体_GB2312" panose="02010609030101010101" pitchFamily="49" charset="-122"/>
              <a:ea typeface="楷体_GB2312" panose="02010609030101010101" pitchFamily="49" charset="-122"/>
            </a:endParaRPr>
          </a:p>
        </p:txBody>
      </p:sp>
    </p:spTree>
  </p:cSld>
  <p:clrMapOvr>
    <a:masterClrMapping/>
  </p:clrMapOvr>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Pixel</Template>
  <TotalTime>69</TotalTime>
  <Words>5423</Words>
  <Application>Microsoft Office PowerPoint</Application>
  <PresentationFormat>全屏显示(4:3)</PresentationFormat>
  <Paragraphs>324</Paragraphs>
  <Slides>71</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71</vt:i4>
      </vt:variant>
    </vt:vector>
  </HeadingPairs>
  <TitlesOfParts>
    <vt:vector size="80" baseType="lpstr">
      <vt:lpstr>仿宋_GB2312</vt:lpstr>
      <vt:lpstr>黑体</vt:lpstr>
      <vt:lpstr>楷体_GB2312</vt:lpstr>
      <vt:lpstr>宋体</vt:lpstr>
      <vt:lpstr>Arial</vt:lpstr>
      <vt:lpstr>Arial Black</vt:lpstr>
      <vt:lpstr>Times New Roman</vt:lpstr>
      <vt:lpstr>Wingdings</vt:lpstr>
      <vt:lpstr>Pixel</vt:lpstr>
      <vt:lpstr>第三章 导游人员管理法规制度</vt:lpstr>
      <vt:lpstr>第一节 导游人员管理法规概述 </vt:lpstr>
      <vt:lpstr>PowerPoint 演示文稿</vt:lpstr>
      <vt:lpstr>PowerPoint 演示文稿</vt:lpstr>
      <vt:lpstr>PowerPoint 演示文稿</vt:lpstr>
      <vt:lpstr>第二节 导游人员管理概述 </vt:lpstr>
      <vt:lpstr>一、导游人员的概念与分类 </vt:lpstr>
      <vt:lpstr>2.导游人员的分类 </vt:lpstr>
      <vt:lpstr>PowerPoint 演示文稿</vt:lpstr>
      <vt:lpstr>PowerPoint 演示文稿</vt:lpstr>
      <vt:lpstr>PowerPoint 演示文稿</vt:lpstr>
      <vt:lpstr>二、导游人员的资格考试制度</vt:lpstr>
      <vt:lpstr>报考导游人员资格证书的条件</vt:lpstr>
      <vt:lpstr>三、导游证制度 </vt:lpstr>
      <vt:lpstr>PowerPoint 演示文稿</vt:lpstr>
      <vt:lpstr>PowerPoint 演示文稿</vt:lpstr>
      <vt:lpstr>3. 申请导游证的程序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9. 导游执业范围</vt:lpstr>
      <vt:lpstr>第三节 导游人员的权利和义务 </vt:lpstr>
      <vt:lpstr>一、导游人员的权利 </vt:lpstr>
      <vt:lpstr>1. 人格尊严不受侵犯的权利</vt:lpstr>
      <vt:lpstr>2. 在旅游活动中调整或变更接待计划的权利</vt:lpstr>
      <vt:lpstr>3. 对旅游行政行为不服时，有行政诉讼权、申请复议权</vt:lpstr>
      <vt:lpstr>4. 其他权利</vt:lpstr>
      <vt:lpstr>二、导游人员的义务及法律责任 </vt:lpstr>
      <vt:lpstr>PowerPoint 演示文稿</vt:lpstr>
      <vt:lpstr>PowerPoint 演示文稿</vt:lpstr>
      <vt:lpstr>PowerPoint 演示文稿</vt:lpstr>
      <vt:lpstr>2、导游人员违反义务规定所应承担的法律责任</vt:lpstr>
      <vt:lpstr>注意：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第四节 导游人员等级考核制度 </vt:lpstr>
      <vt:lpstr>一、导游人员等级划分与评定</vt:lpstr>
      <vt:lpstr>2、导游人员等级考核评定管理办法</vt:lpstr>
      <vt:lpstr>PowerPoint 演示文稿</vt:lpstr>
      <vt:lpstr>二、导游人员职业等级标准 </vt:lpstr>
      <vt:lpstr>PowerPoint 演示文稿</vt:lpstr>
      <vt:lpstr>PowerPoint 演示文稿</vt:lpstr>
      <vt:lpstr>PowerPoint 演示文稿</vt:lpstr>
      <vt:lpstr>2.中级导游员等级标准 </vt:lpstr>
      <vt:lpstr>PowerPoint 演示文稿</vt:lpstr>
      <vt:lpstr>PowerPoint 演示文稿</vt:lpstr>
      <vt:lpstr>PowerPoint 演示文稿</vt:lpstr>
      <vt:lpstr>PowerPoint 演示文稿</vt:lpstr>
      <vt:lpstr>3.高级导游员等级标准 </vt:lpstr>
      <vt:lpstr>PowerPoint 演示文稿</vt:lpstr>
      <vt:lpstr>PowerPoint 演示文稿</vt:lpstr>
      <vt:lpstr>PowerPoint 演示文稿</vt:lpstr>
      <vt:lpstr> 4. 特级导游员等级标准</vt:lpstr>
      <vt:lpstr>PowerPoint 演示文稿</vt:lpstr>
      <vt:lpstr>PowerPoint 演示文稿</vt:lpstr>
      <vt:lpstr>PowerPoint 演示文稿</vt:lpstr>
      <vt:lpstr>PowerPoint 演示文稿</vt:lpstr>
      <vt:lpstr>本 章 小 结 </vt:lpstr>
      <vt:lpstr>PowerPoint 演示文稿</vt:lpstr>
      <vt:lpstr>PowerPoint 演示文稿</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《管理学——原理与实务》</dc:title>
  <dc:creator>李海峰</dc:creator>
  <cp:lastModifiedBy>lee jack</cp:lastModifiedBy>
  <cp:revision>88</cp:revision>
  <dcterms:created xsi:type="dcterms:W3CDTF">2009-04-04T04:11:38Z</dcterms:created>
  <dcterms:modified xsi:type="dcterms:W3CDTF">2022-08-22T11:20:54Z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